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81" r:id="rId2"/>
    <p:sldId id="382" r:id="rId3"/>
    <p:sldId id="258" r:id="rId4"/>
    <p:sldId id="295" r:id="rId5"/>
    <p:sldId id="296" r:id="rId6"/>
    <p:sldId id="297" r:id="rId7"/>
    <p:sldId id="298" r:id="rId8"/>
    <p:sldId id="299" r:id="rId9"/>
    <p:sldId id="300" r:id="rId10"/>
    <p:sldId id="301" r:id="rId11"/>
    <p:sldId id="302" r:id="rId12"/>
    <p:sldId id="303" r:id="rId13"/>
    <p:sldId id="305" r:id="rId14"/>
    <p:sldId id="306" r:id="rId15"/>
    <p:sldId id="304" r:id="rId16"/>
    <p:sldId id="307" r:id="rId17"/>
    <p:sldId id="308" r:id="rId18"/>
    <p:sldId id="309" r:id="rId19"/>
    <p:sldId id="310" r:id="rId20"/>
    <p:sldId id="311" r:id="rId21"/>
    <p:sldId id="321" r:id="rId22"/>
    <p:sldId id="322" r:id="rId23"/>
    <p:sldId id="323" r:id="rId24"/>
    <p:sldId id="325" r:id="rId25"/>
    <p:sldId id="326" r:id="rId26"/>
    <p:sldId id="327" r:id="rId27"/>
    <p:sldId id="328" r:id="rId28"/>
    <p:sldId id="329" r:id="rId29"/>
    <p:sldId id="330" r:id="rId30"/>
    <p:sldId id="334" r:id="rId31"/>
    <p:sldId id="333" r:id="rId32"/>
    <p:sldId id="332" r:id="rId33"/>
    <p:sldId id="339" r:id="rId34"/>
    <p:sldId id="340" r:id="rId35"/>
    <p:sldId id="344" r:id="rId36"/>
    <p:sldId id="345" r:id="rId37"/>
    <p:sldId id="346" r:id="rId38"/>
    <p:sldId id="347" r:id="rId39"/>
    <p:sldId id="348" r:id="rId40"/>
    <p:sldId id="362" r:id="rId41"/>
    <p:sldId id="357" r:id="rId42"/>
    <p:sldId id="358" r:id="rId43"/>
    <p:sldId id="359" r:id="rId44"/>
    <p:sldId id="360" r:id="rId45"/>
    <p:sldId id="361" r:id="rId46"/>
    <p:sldId id="355" r:id="rId47"/>
    <p:sldId id="356" r:id="rId48"/>
    <p:sldId id="363" r:id="rId49"/>
    <p:sldId id="364" r:id="rId50"/>
    <p:sldId id="365" r:id="rId51"/>
    <p:sldId id="366" r:id="rId52"/>
    <p:sldId id="367" r:id="rId53"/>
    <p:sldId id="368" r:id="rId54"/>
    <p:sldId id="369" r:id="rId55"/>
    <p:sldId id="371" r:id="rId56"/>
    <p:sldId id="372" r:id="rId57"/>
    <p:sldId id="373" r:id="rId58"/>
    <p:sldId id="375" r:id="rId59"/>
    <p:sldId id="374" r:id="rId60"/>
    <p:sldId id="376" r:id="rId61"/>
    <p:sldId id="383" r:id="rId62"/>
    <p:sldId id="377" r:id="rId63"/>
    <p:sldId id="378" r:id="rId64"/>
    <p:sldId id="379" r:id="rId65"/>
    <p:sldId id="38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ed Jaras" initials="AJ" lastIdx="1" clrIdx="0">
    <p:extLst>
      <p:ext uri="{19B8F6BF-5375-455C-9EA6-DF929625EA0E}">
        <p15:presenceInfo xmlns:p15="http://schemas.microsoft.com/office/powerpoint/2012/main" userId="3751189e54e619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F9F9F"/>
    <a:srgbClr val="F96666"/>
    <a:srgbClr val="0BA581"/>
    <a:srgbClr val="96B0DE"/>
    <a:srgbClr val="7C9CD6"/>
    <a:srgbClr val="578F80"/>
    <a:srgbClr val="77A095"/>
    <a:srgbClr val="5F9B8B"/>
    <a:srgbClr val="74AA9C"/>
    <a:srgbClr val="4371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p:scale>
          <a:sx n="100" d="100"/>
          <a:sy n="100" d="100"/>
        </p:scale>
        <p:origin x="-197" y="-4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3FCC3-8BA7-45C0-858B-AAF12281D49F}"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7918AA-8EA5-4AAD-95BB-95632A05AE59}" type="slidenum">
              <a:rPr lang="en-US" smtClean="0"/>
              <a:t>‹#›</a:t>
            </a:fld>
            <a:endParaRPr lang="en-US"/>
          </a:p>
        </p:txBody>
      </p:sp>
    </p:spTree>
    <p:extLst>
      <p:ext uri="{BB962C8B-B14F-4D97-AF65-F5344CB8AC3E}">
        <p14:creationId xmlns:p14="http://schemas.microsoft.com/office/powerpoint/2010/main" val="1143837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JO" dirty="0"/>
              <a:t>عبادة رح يجيب </a:t>
            </a:r>
            <a:r>
              <a:rPr lang="ar-JO" dirty="0" err="1"/>
              <a:t>تيزر</a:t>
            </a:r>
            <a:r>
              <a:rPr lang="ar-JO" dirty="0"/>
              <a:t> جديد</a:t>
            </a: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a:t>
            </a:fld>
            <a:endParaRPr lang="en-US"/>
          </a:p>
        </p:txBody>
      </p:sp>
    </p:spTree>
    <p:extLst>
      <p:ext uri="{BB962C8B-B14F-4D97-AF65-F5344CB8AC3E}">
        <p14:creationId xmlns:p14="http://schemas.microsoft.com/office/powerpoint/2010/main" val="3708427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11</a:t>
            </a:fld>
            <a:endParaRPr lang="en-US"/>
          </a:p>
        </p:txBody>
      </p:sp>
    </p:spTree>
    <p:extLst>
      <p:ext uri="{BB962C8B-B14F-4D97-AF65-F5344CB8AC3E}">
        <p14:creationId xmlns:p14="http://schemas.microsoft.com/office/powerpoint/2010/main" val="961438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12</a:t>
            </a:fld>
            <a:endParaRPr lang="en-US"/>
          </a:p>
        </p:txBody>
      </p:sp>
    </p:spTree>
    <p:extLst>
      <p:ext uri="{BB962C8B-B14F-4D97-AF65-F5344CB8AC3E}">
        <p14:creationId xmlns:p14="http://schemas.microsoft.com/office/powerpoint/2010/main" val="409226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13</a:t>
            </a:fld>
            <a:endParaRPr lang="en-US"/>
          </a:p>
        </p:txBody>
      </p:sp>
    </p:spTree>
    <p:extLst>
      <p:ext uri="{BB962C8B-B14F-4D97-AF65-F5344CB8AC3E}">
        <p14:creationId xmlns:p14="http://schemas.microsoft.com/office/powerpoint/2010/main" val="3248863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14</a:t>
            </a:fld>
            <a:endParaRPr lang="en-US"/>
          </a:p>
        </p:txBody>
      </p:sp>
    </p:spTree>
    <p:extLst>
      <p:ext uri="{BB962C8B-B14F-4D97-AF65-F5344CB8AC3E}">
        <p14:creationId xmlns:p14="http://schemas.microsoft.com/office/powerpoint/2010/main" val="3756194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15</a:t>
            </a:fld>
            <a:endParaRPr lang="en-US"/>
          </a:p>
        </p:txBody>
      </p:sp>
    </p:spTree>
    <p:extLst>
      <p:ext uri="{BB962C8B-B14F-4D97-AF65-F5344CB8AC3E}">
        <p14:creationId xmlns:p14="http://schemas.microsoft.com/office/powerpoint/2010/main" val="2746074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16</a:t>
            </a:fld>
            <a:endParaRPr lang="en-US"/>
          </a:p>
        </p:txBody>
      </p:sp>
    </p:spTree>
    <p:extLst>
      <p:ext uri="{BB962C8B-B14F-4D97-AF65-F5344CB8AC3E}">
        <p14:creationId xmlns:p14="http://schemas.microsoft.com/office/powerpoint/2010/main" val="3052264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17</a:t>
            </a:fld>
            <a:endParaRPr lang="en-US"/>
          </a:p>
        </p:txBody>
      </p:sp>
    </p:spTree>
    <p:extLst>
      <p:ext uri="{BB962C8B-B14F-4D97-AF65-F5344CB8AC3E}">
        <p14:creationId xmlns:p14="http://schemas.microsoft.com/office/powerpoint/2010/main" val="139658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18</a:t>
            </a:fld>
            <a:endParaRPr lang="en-US"/>
          </a:p>
        </p:txBody>
      </p:sp>
    </p:spTree>
    <p:extLst>
      <p:ext uri="{BB962C8B-B14F-4D97-AF65-F5344CB8AC3E}">
        <p14:creationId xmlns:p14="http://schemas.microsoft.com/office/powerpoint/2010/main" val="1574534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19</a:t>
            </a:fld>
            <a:endParaRPr lang="en-US"/>
          </a:p>
        </p:txBody>
      </p:sp>
    </p:spTree>
    <p:extLst>
      <p:ext uri="{BB962C8B-B14F-4D97-AF65-F5344CB8AC3E}">
        <p14:creationId xmlns:p14="http://schemas.microsoft.com/office/powerpoint/2010/main" val="1943055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20</a:t>
            </a:fld>
            <a:endParaRPr lang="en-US"/>
          </a:p>
        </p:txBody>
      </p:sp>
    </p:spTree>
    <p:extLst>
      <p:ext uri="{BB962C8B-B14F-4D97-AF65-F5344CB8AC3E}">
        <p14:creationId xmlns:p14="http://schemas.microsoft.com/office/powerpoint/2010/main" val="983238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JO" dirty="0"/>
              <a:t>عبادة رح يجيب </a:t>
            </a:r>
            <a:r>
              <a:rPr lang="ar-JO" dirty="0" err="1"/>
              <a:t>تيزر</a:t>
            </a:r>
            <a:r>
              <a:rPr lang="ar-JO" dirty="0"/>
              <a:t> جديد</a:t>
            </a: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a:t>
            </a:fld>
            <a:endParaRPr lang="en-US"/>
          </a:p>
        </p:txBody>
      </p:sp>
    </p:spTree>
    <p:extLst>
      <p:ext uri="{BB962C8B-B14F-4D97-AF65-F5344CB8AC3E}">
        <p14:creationId xmlns:p14="http://schemas.microsoft.com/office/powerpoint/2010/main" val="3840327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21</a:t>
            </a:fld>
            <a:endParaRPr lang="en-US"/>
          </a:p>
        </p:txBody>
      </p:sp>
    </p:spTree>
    <p:extLst>
      <p:ext uri="{BB962C8B-B14F-4D97-AF65-F5344CB8AC3E}">
        <p14:creationId xmlns:p14="http://schemas.microsoft.com/office/powerpoint/2010/main" val="275392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22</a:t>
            </a:fld>
            <a:endParaRPr lang="en-US"/>
          </a:p>
        </p:txBody>
      </p:sp>
    </p:spTree>
    <p:extLst>
      <p:ext uri="{BB962C8B-B14F-4D97-AF65-F5344CB8AC3E}">
        <p14:creationId xmlns:p14="http://schemas.microsoft.com/office/powerpoint/2010/main" val="1479504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23</a:t>
            </a:fld>
            <a:endParaRPr lang="en-US"/>
          </a:p>
        </p:txBody>
      </p:sp>
    </p:spTree>
    <p:extLst>
      <p:ext uri="{BB962C8B-B14F-4D97-AF65-F5344CB8AC3E}">
        <p14:creationId xmlns:p14="http://schemas.microsoft.com/office/powerpoint/2010/main" val="2891227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24</a:t>
            </a:fld>
            <a:endParaRPr lang="en-US"/>
          </a:p>
        </p:txBody>
      </p:sp>
    </p:spTree>
    <p:extLst>
      <p:ext uri="{BB962C8B-B14F-4D97-AF65-F5344CB8AC3E}">
        <p14:creationId xmlns:p14="http://schemas.microsoft.com/office/powerpoint/2010/main" val="1988783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25</a:t>
            </a:fld>
            <a:endParaRPr lang="en-US"/>
          </a:p>
        </p:txBody>
      </p:sp>
    </p:spTree>
    <p:extLst>
      <p:ext uri="{BB962C8B-B14F-4D97-AF65-F5344CB8AC3E}">
        <p14:creationId xmlns:p14="http://schemas.microsoft.com/office/powerpoint/2010/main" val="3248400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26</a:t>
            </a:fld>
            <a:endParaRPr lang="en-US"/>
          </a:p>
        </p:txBody>
      </p:sp>
    </p:spTree>
    <p:extLst>
      <p:ext uri="{BB962C8B-B14F-4D97-AF65-F5344CB8AC3E}">
        <p14:creationId xmlns:p14="http://schemas.microsoft.com/office/powerpoint/2010/main" val="977407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27</a:t>
            </a:fld>
            <a:endParaRPr lang="en-US"/>
          </a:p>
        </p:txBody>
      </p:sp>
    </p:spTree>
    <p:extLst>
      <p:ext uri="{BB962C8B-B14F-4D97-AF65-F5344CB8AC3E}">
        <p14:creationId xmlns:p14="http://schemas.microsoft.com/office/powerpoint/2010/main" val="1640792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28</a:t>
            </a:fld>
            <a:endParaRPr lang="en-US"/>
          </a:p>
        </p:txBody>
      </p:sp>
    </p:spTree>
    <p:extLst>
      <p:ext uri="{BB962C8B-B14F-4D97-AF65-F5344CB8AC3E}">
        <p14:creationId xmlns:p14="http://schemas.microsoft.com/office/powerpoint/2010/main" val="1302442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29</a:t>
            </a:fld>
            <a:endParaRPr lang="en-US"/>
          </a:p>
        </p:txBody>
      </p:sp>
    </p:spTree>
    <p:extLst>
      <p:ext uri="{BB962C8B-B14F-4D97-AF65-F5344CB8AC3E}">
        <p14:creationId xmlns:p14="http://schemas.microsoft.com/office/powerpoint/2010/main" val="1460436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30</a:t>
            </a:fld>
            <a:endParaRPr lang="en-US"/>
          </a:p>
        </p:txBody>
      </p:sp>
    </p:spTree>
    <p:extLst>
      <p:ext uri="{BB962C8B-B14F-4D97-AF65-F5344CB8AC3E}">
        <p14:creationId xmlns:p14="http://schemas.microsoft.com/office/powerpoint/2010/main" val="2949228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JO" dirty="0"/>
              <a:t>اذا عبادة بده يضيف اشي </a:t>
            </a: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a:t>
            </a:fld>
            <a:endParaRPr lang="en-US"/>
          </a:p>
        </p:txBody>
      </p:sp>
    </p:spTree>
    <p:extLst>
      <p:ext uri="{BB962C8B-B14F-4D97-AF65-F5344CB8AC3E}">
        <p14:creationId xmlns:p14="http://schemas.microsoft.com/office/powerpoint/2010/main" val="3787454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31</a:t>
            </a:fld>
            <a:endParaRPr lang="en-US"/>
          </a:p>
        </p:txBody>
      </p:sp>
    </p:spTree>
    <p:extLst>
      <p:ext uri="{BB962C8B-B14F-4D97-AF65-F5344CB8AC3E}">
        <p14:creationId xmlns:p14="http://schemas.microsoft.com/office/powerpoint/2010/main" val="1254971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32</a:t>
            </a:fld>
            <a:endParaRPr lang="en-US"/>
          </a:p>
        </p:txBody>
      </p:sp>
    </p:spTree>
    <p:extLst>
      <p:ext uri="{BB962C8B-B14F-4D97-AF65-F5344CB8AC3E}">
        <p14:creationId xmlns:p14="http://schemas.microsoft.com/office/powerpoint/2010/main" val="3768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33</a:t>
            </a:fld>
            <a:endParaRPr lang="en-US"/>
          </a:p>
        </p:txBody>
      </p:sp>
    </p:spTree>
    <p:extLst>
      <p:ext uri="{BB962C8B-B14F-4D97-AF65-F5344CB8AC3E}">
        <p14:creationId xmlns:p14="http://schemas.microsoft.com/office/powerpoint/2010/main" val="841912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34</a:t>
            </a:fld>
            <a:endParaRPr lang="en-US"/>
          </a:p>
        </p:txBody>
      </p:sp>
    </p:spTree>
    <p:extLst>
      <p:ext uri="{BB962C8B-B14F-4D97-AF65-F5344CB8AC3E}">
        <p14:creationId xmlns:p14="http://schemas.microsoft.com/office/powerpoint/2010/main" val="3507141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35</a:t>
            </a:fld>
            <a:endParaRPr lang="en-US"/>
          </a:p>
        </p:txBody>
      </p:sp>
    </p:spTree>
    <p:extLst>
      <p:ext uri="{BB962C8B-B14F-4D97-AF65-F5344CB8AC3E}">
        <p14:creationId xmlns:p14="http://schemas.microsoft.com/office/powerpoint/2010/main" val="32119223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36</a:t>
            </a:fld>
            <a:endParaRPr lang="en-US"/>
          </a:p>
        </p:txBody>
      </p:sp>
    </p:spTree>
    <p:extLst>
      <p:ext uri="{BB962C8B-B14F-4D97-AF65-F5344CB8AC3E}">
        <p14:creationId xmlns:p14="http://schemas.microsoft.com/office/powerpoint/2010/main" val="678476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37</a:t>
            </a:fld>
            <a:endParaRPr lang="en-US"/>
          </a:p>
        </p:txBody>
      </p:sp>
    </p:spTree>
    <p:extLst>
      <p:ext uri="{BB962C8B-B14F-4D97-AF65-F5344CB8AC3E}">
        <p14:creationId xmlns:p14="http://schemas.microsoft.com/office/powerpoint/2010/main" val="636734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38</a:t>
            </a:fld>
            <a:endParaRPr lang="en-US"/>
          </a:p>
        </p:txBody>
      </p:sp>
    </p:spTree>
    <p:extLst>
      <p:ext uri="{BB962C8B-B14F-4D97-AF65-F5344CB8AC3E}">
        <p14:creationId xmlns:p14="http://schemas.microsoft.com/office/powerpoint/2010/main" val="2236983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39</a:t>
            </a:fld>
            <a:endParaRPr lang="en-US"/>
          </a:p>
        </p:txBody>
      </p:sp>
    </p:spTree>
    <p:extLst>
      <p:ext uri="{BB962C8B-B14F-4D97-AF65-F5344CB8AC3E}">
        <p14:creationId xmlns:p14="http://schemas.microsoft.com/office/powerpoint/2010/main" val="3925882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40</a:t>
            </a:fld>
            <a:endParaRPr lang="en-US"/>
          </a:p>
        </p:txBody>
      </p:sp>
    </p:spTree>
    <p:extLst>
      <p:ext uri="{BB962C8B-B14F-4D97-AF65-F5344CB8AC3E}">
        <p14:creationId xmlns:p14="http://schemas.microsoft.com/office/powerpoint/2010/main" val="1608944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a:t>
            </a:fld>
            <a:endParaRPr lang="en-US"/>
          </a:p>
        </p:txBody>
      </p:sp>
    </p:spTree>
    <p:extLst>
      <p:ext uri="{BB962C8B-B14F-4D97-AF65-F5344CB8AC3E}">
        <p14:creationId xmlns:p14="http://schemas.microsoft.com/office/powerpoint/2010/main" val="3343696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41</a:t>
            </a:fld>
            <a:endParaRPr lang="en-US"/>
          </a:p>
        </p:txBody>
      </p:sp>
    </p:spTree>
    <p:extLst>
      <p:ext uri="{BB962C8B-B14F-4D97-AF65-F5344CB8AC3E}">
        <p14:creationId xmlns:p14="http://schemas.microsoft.com/office/powerpoint/2010/main" val="218535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42</a:t>
            </a:fld>
            <a:endParaRPr lang="en-US"/>
          </a:p>
        </p:txBody>
      </p:sp>
    </p:spTree>
    <p:extLst>
      <p:ext uri="{BB962C8B-B14F-4D97-AF65-F5344CB8AC3E}">
        <p14:creationId xmlns:p14="http://schemas.microsoft.com/office/powerpoint/2010/main" val="26233995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43</a:t>
            </a:fld>
            <a:endParaRPr lang="en-US"/>
          </a:p>
        </p:txBody>
      </p:sp>
    </p:spTree>
    <p:extLst>
      <p:ext uri="{BB962C8B-B14F-4D97-AF65-F5344CB8AC3E}">
        <p14:creationId xmlns:p14="http://schemas.microsoft.com/office/powerpoint/2010/main" val="3340134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44</a:t>
            </a:fld>
            <a:endParaRPr lang="en-US"/>
          </a:p>
        </p:txBody>
      </p:sp>
    </p:spTree>
    <p:extLst>
      <p:ext uri="{BB962C8B-B14F-4D97-AF65-F5344CB8AC3E}">
        <p14:creationId xmlns:p14="http://schemas.microsoft.com/office/powerpoint/2010/main" val="9893388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45</a:t>
            </a:fld>
            <a:endParaRPr lang="en-US"/>
          </a:p>
        </p:txBody>
      </p:sp>
    </p:spTree>
    <p:extLst>
      <p:ext uri="{BB962C8B-B14F-4D97-AF65-F5344CB8AC3E}">
        <p14:creationId xmlns:p14="http://schemas.microsoft.com/office/powerpoint/2010/main" val="3824145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46</a:t>
            </a:fld>
            <a:endParaRPr lang="en-US"/>
          </a:p>
        </p:txBody>
      </p:sp>
    </p:spTree>
    <p:extLst>
      <p:ext uri="{BB962C8B-B14F-4D97-AF65-F5344CB8AC3E}">
        <p14:creationId xmlns:p14="http://schemas.microsoft.com/office/powerpoint/2010/main" val="1808594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47</a:t>
            </a:fld>
            <a:endParaRPr lang="en-US"/>
          </a:p>
        </p:txBody>
      </p:sp>
    </p:spTree>
    <p:extLst>
      <p:ext uri="{BB962C8B-B14F-4D97-AF65-F5344CB8AC3E}">
        <p14:creationId xmlns:p14="http://schemas.microsoft.com/office/powerpoint/2010/main" val="2454044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48</a:t>
            </a:fld>
            <a:endParaRPr lang="en-US"/>
          </a:p>
        </p:txBody>
      </p:sp>
    </p:spTree>
    <p:extLst>
      <p:ext uri="{BB962C8B-B14F-4D97-AF65-F5344CB8AC3E}">
        <p14:creationId xmlns:p14="http://schemas.microsoft.com/office/powerpoint/2010/main" val="2612354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49</a:t>
            </a:fld>
            <a:endParaRPr lang="en-US"/>
          </a:p>
        </p:txBody>
      </p:sp>
    </p:spTree>
    <p:extLst>
      <p:ext uri="{BB962C8B-B14F-4D97-AF65-F5344CB8AC3E}">
        <p14:creationId xmlns:p14="http://schemas.microsoft.com/office/powerpoint/2010/main" val="294720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50</a:t>
            </a:fld>
            <a:endParaRPr lang="en-US"/>
          </a:p>
        </p:txBody>
      </p:sp>
    </p:spTree>
    <p:extLst>
      <p:ext uri="{BB962C8B-B14F-4D97-AF65-F5344CB8AC3E}">
        <p14:creationId xmlns:p14="http://schemas.microsoft.com/office/powerpoint/2010/main" val="65267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a:t>
            </a:fld>
            <a:endParaRPr lang="en-US"/>
          </a:p>
        </p:txBody>
      </p:sp>
    </p:spTree>
    <p:extLst>
      <p:ext uri="{BB962C8B-B14F-4D97-AF65-F5344CB8AC3E}">
        <p14:creationId xmlns:p14="http://schemas.microsoft.com/office/powerpoint/2010/main" val="39356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51</a:t>
            </a:fld>
            <a:endParaRPr lang="en-US"/>
          </a:p>
        </p:txBody>
      </p:sp>
    </p:spTree>
    <p:extLst>
      <p:ext uri="{BB962C8B-B14F-4D97-AF65-F5344CB8AC3E}">
        <p14:creationId xmlns:p14="http://schemas.microsoft.com/office/powerpoint/2010/main" val="2294551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52</a:t>
            </a:fld>
            <a:endParaRPr lang="en-US"/>
          </a:p>
        </p:txBody>
      </p:sp>
    </p:spTree>
    <p:extLst>
      <p:ext uri="{BB962C8B-B14F-4D97-AF65-F5344CB8AC3E}">
        <p14:creationId xmlns:p14="http://schemas.microsoft.com/office/powerpoint/2010/main" val="40597104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53</a:t>
            </a:fld>
            <a:endParaRPr lang="en-US"/>
          </a:p>
        </p:txBody>
      </p:sp>
    </p:spTree>
    <p:extLst>
      <p:ext uri="{BB962C8B-B14F-4D97-AF65-F5344CB8AC3E}">
        <p14:creationId xmlns:p14="http://schemas.microsoft.com/office/powerpoint/2010/main" val="3798479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54</a:t>
            </a:fld>
            <a:endParaRPr lang="en-US"/>
          </a:p>
        </p:txBody>
      </p:sp>
    </p:spTree>
    <p:extLst>
      <p:ext uri="{BB962C8B-B14F-4D97-AF65-F5344CB8AC3E}">
        <p14:creationId xmlns:p14="http://schemas.microsoft.com/office/powerpoint/2010/main" val="14682166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55</a:t>
            </a:fld>
            <a:endParaRPr lang="en-US"/>
          </a:p>
        </p:txBody>
      </p:sp>
    </p:spTree>
    <p:extLst>
      <p:ext uri="{BB962C8B-B14F-4D97-AF65-F5344CB8AC3E}">
        <p14:creationId xmlns:p14="http://schemas.microsoft.com/office/powerpoint/2010/main" val="2405739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56</a:t>
            </a:fld>
            <a:endParaRPr lang="en-US"/>
          </a:p>
        </p:txBody>
      </p:sp>
    </p:spTree>
    <p:extLst>
      <p:ext uri="{BB962C8B-B14F-4D97-AF65-F5344CB8AC3E}">
        <p14:creationId xmlns:p14="http://schemas.microsoft.com/office/powerpoint/2010/main" val="8046909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57</a:t>
            </a:fld>
            <a:endParaRPr lang="en-US"/>
          </a:p>
        </p:txBody>
      </p:sp>
    </p:spTree>
    <p:extLst>
      <p:ext uri="{BB962C8B-B14F-4D97-AF65-F5344CB8AC3E}">
        <p14:creationId xmlns:p14="http://schemas.microsoft.com/office/powerpoint/2010/main" val="1663077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58</a:t>
            </a:fld>
            <a:endParaRPr lang="en-US"/>
          </a:p>
        </p:txBody>
      </p:sp>
    </p:spTree>
    <p:extLst>
      <p:ext uri="{BB962C8B-B14F-4D97-AF65-F5344CB8AC3E}">
        <p14:creationId xmlns:p14="http://schemas.microsoft.com/office/powerpoint/2010/main" val="4225368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59</a:t>
            </a:fld>
            <a:endParaRPr lang="en-US"/>
          </a:p>
        </p:txBody>
      </p:sp>
    </p:spTree>
    <p:extLst>
      <p:ext uri="{BB962C8B-B14F-4D97-AF65-F5344CB8AC3E}">
        <p14:creationId xmlns:p14="http://schemas.microsoft.com/office/powerpoint/2010/main" val="36039738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60</a:t>
            </a:fld>
            <a:endParaRPr lang="en-US"/>
          </a:p>
        </p:txBody>
      </p:sp>
    </p:spTree>
    <p:extLst>
      <p:ext uri="{BB962C8B-B14F-4D97-AF65-F5344CB8AC3E}">
        <p14:creationId xmlns:p14="http://schemas.microsoft.com/office/powerpoint/2010/main" val="2900014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7</a:t>
            </a:fld>
            <a:endParaRPr lang="en-US"/>
          </a:p>
        </p:txBody>
      </p:sp>
    </p:spTree>
    <p:extLst>
      <p:ext uri="{BB962C8B-B14F-4D97-AF65-F5344CB8AC3E}">
        <p14:creationId xmlns:p14="http://schemas.microsoft.com/office/powerpoint/2010/main" val="796347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61</a:t>
            </a:fld>
            <a:endParaRPr lang="en-US"/>
          </a:p>
        </p:txBody>
      </p:sp>
    </p:spTree>
    <p:extLst>
      <p:ext uri="{BB962C8B-B14F-4D97-AF65-F5344CB8AC3E}">
        <p14:creationId xmlns:p14="http://schemas.microsoft.com/office/powerpoint/2010/main" val="19481136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62</a:t>
            </a:fld>
            <a:endParaRPr lang="en-US"/>
          </a:p>
        </p:txBody>
      </p:sp>
    </p:spTree>
    <p:extLst>
      <p:ext uri="{BB962C8B-B14F-4D97-AF65-F5344CB8AC3E}">
        <p14:creationId xmlns:p14="http://schemas.microsoft.com/office/powerpoint/2010/main" val="19526047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63</a:t>
            </a:fld>
            <a:endParaRPr lang="en-US"/>
          </a:p>
        </p:txBody>
      </p:sp>
    </p:spTree>
    <p:extLst>
      <p:ext uri="{BB962C8B-B14F-4D97-AF65-F5344CB8AC3E}">
        <p14:creationId xmlns:p14="http://schemas.microsoft.com/office/powerpoint/2010/main" val="260715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64</a:t>
            </a:fld>
            <a:endParaRPr lang="en-US"/>
          </a:p>
        </p:txBody>
      </p:sp>
    </p:spTree>
    <p:extLst>
      <p:ext uri="{BB962C8B-B14F-4D97-AF65-F5344CB8AC3E}">
        <p14:creationId xmlns:p14="http://schemas.microsoft.com/office/powerpoint/2010/main" val="38062757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65</a:t>
            </a:fld>
            <a:endParaRPr lang="en-US"/>
          </a:p>
        </p:txBody>
      </p:sp>
    </p:spTree>
    <p:extLst>
      <p:ext uri="{BB962C8B-B14F-4D97-AF65-F5344CB8AC3E}">
        <p14:creationId xmlns:p14="http://schemas.microsoft.com/office/powerpoint/2010/main" val="3107764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8</a:t>
            </a:fld>
            <a:endParaRPr lang="en-US"/>
          </a:p>
        </p:txBody>
      </p:sp>
    </p:spTree>
    <p:extLst>
      <p:ext uri="{BB962C8B-B14F-4D97-AF65-F5344CB8AC3E}">
        <p14:creationId xmlns:p14="http://schemas.microsoft.com/office/powerpoint/2010/main" val="2290395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9</a:t>
            </a:fld>
            <a:endParaRPr lang="en-US"/>
          </a:p>
        </p:txBody>
      </p:sp>
    </p:spTree>
    <p:extLst>
      <p:ext uri="{BB962C8B-B14F-4D97-AF65-F5344CB8AC3E}">
        <p14:creationId xmlns:p14="http://schemas.microsoft.com/office/powerpoint/2010/main" val="290565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DD7918AA-8EA5-4AAD-95BB-95632A05AE59}" type="slidenum">
              <a:rPr lang="en-US" smtClean="0"/>
              <a:t>10</a:t>
            </a:fld>
            <a:endParaRPr lang="en-US"/>
          </a:p>
        </p:txBody>
      </p:sp>
    </p:spTree>
    <p:extLst>
      <p:ext uri="{BB962C8B-B14F-4D97-AF65-F5344CB8AC3E}">
        <p14:creationId xmlns:p14="http://schemas.microsoft.com/office/powerpoint/2010/main" val="259268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97334-CE64-6CB6-9EBA-B3F2EC201D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68DA5F-A795-4DB8-C2FD-FB28F99FD9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F40437-5175-4785-FE81-BCCA0B52B40C}"/>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2BC186D7-BBBE-9402-4644-5E582D947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ADB237-8D10-0FE9-8E61-D75D2EC01340}"/>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262788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15E8-0B60-BC5C-2E5F-C70C62F021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9E13EC-11E1-C596-59ED-C7DA280DE2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78A235-0044-E57A-E856-AD99628DBA8F}"/>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AD2BCB7D-DB60-5F54-ABEB-8EECC4FD4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3B404-72E8-EA8F-E1B4-291B250C52B9}"/>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2283316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E7BC6B-77D7-6F56-9C2A-EC0AAD0357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3EA02F-78D8-73BE-21F0-EEAF19DA89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00C4E9-52A4-8297-AB1A-1C3F0DC0AEB6}"/>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2829B39A-5C62-49E3-4AFC-46DA77FFE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3B9A9-6B1A-9706-88DB-8DE488CEA00E}"/>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3083079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E998-D223-6E8C-E006-5BBF48973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B79181-C6C3-B6F5-D723-D70BD427A6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4367C-1255-229D-7D4A-216E2C609455}"/>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41893BB1-4843-BE56-DE9F-686797CDA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413CA4-F995-30DE-7310-D98A5B565E0B}"/>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4189120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1E4FC-F368-C50B-DDCD-96D1D6E55DE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8F446-E627-FAA1-C892-E279252926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5B804D-177E-849E-3C3A-25974E13A985}"/>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9E71AF4B-67E8-0C2F-B6F7-649BF80EA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2B3DC-9CDB-9ABD-F52A-5FF69B1B36A5}"/>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366869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BF4C-18F8-F0B6-6E44-5B9746E792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30A7AB-BBA4-228A-2501-2860F25211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45CC02-BD25-D3DD-D2FF-35592A2835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9E0118-DF64-EB17-5DD1-77BCE2BB10FB}"/>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6" name="Footer Placeholder 5">
            <a:extLst>
              <a:ext uri="{FF2B5EF4-FFF2-40B4-BE49-F238E27FC236}">
                <a16:creationId xmlns:a16="http://schemas.microsoft.com/office/drawing/2014/main" id="{E2B6B49B-CC4D-10E2-9E24-334B30BC2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DA75AC-D7FF-21F7-D301-81A7D69A2112}"/>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43131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A1341-FB7D-77BC-1D9A-E52686A889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9FE8EC-DF00-CF40-3144-5E51661609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A59917-B75D-6DA4-037B-CD757A2263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47192C-8739-3951-B601-0C18CFBE4F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C002A-E76C-3CC2-41A6-19AD00FF1E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70EDE7-42BD-25B0-154E-7F05BCFD6372}"/>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8" name="Footer Placeholder 7">
            <a:extLst>
              <a:ext uri="{FF2B5EF4-FFF2-40B4-BE49-F238E27FC236}">
                <a16:creationId xmlns:a16="http://schemas.microsoft.com/office/drawing/2014/main" id="{2C2FA852-D7DA-1144-F0D5-33034A8532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93B478-9567-7DE5-A153-1EDFECB5AE2A}"/>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269771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1FB98-1F96-8D78-3406-3F60634460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3C3150-7943-DDDB-E91A-7CB8589CF272}"/>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4" name="Footer Placeholder 3">
            <a:extLst>
              <a:ext uri="{FF2B5EF4-FFF2-40B4-BE49-F238E27FC236}">
                <a16:creationId xmlns:a16="http://schemas.microsoft.com/office/drawing/2014/main" id="{8BC9274A-B35B-3590-439F-914484B883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22918B-F9E7-35ED-AF8E-5245DDA1BFFE}"/>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2963220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8018A8-81B6-2D55-2DFF-54EF49CA3EAF}"/>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3" name="Footer Placeholder 2">
            <a:extLst>
              <a:ext uri="{FF2B5EF4-FFF2-40B4-BE49-F238E27FC236}">
                <a16:creationId xmlns:a16="http://schemas.microsoft.com/office/drawing/2014/main" id="{FB45AC9A-C17E-9E32-5C0C-2987816336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CEE5C3-B46F-3CF9-F531-C5D3648357E5}"/>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4000170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C1C22-DC00-4F4D-266B-F930751F3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000010-498D-CF7C-DE20-6A9CCA558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4E0B64-55DD-4312-E55A-0C4D154270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022EA9-DD6E-8F9B-CCA4-D10AD5705380}"/>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6" name="Footer Placeholder 5">
            <a:extLst>
              <a:ext uri="{FF2B5EF4-FFF2-40B4-BE49-F238E27FC236}">
                <a16:creationId xmlns:a16="http://schemas.microsoft.com/office/drawing/2014/main" id="{6795E591-4189-5C55-81A1-7378EB7D4B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E95E1-55F2-FF3D-65F9-35E02FC0B632}"/>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3668803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847D-957F-7730-5E8B-4DE9BD2617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2BE16D-CB95-C247-B664-C7A7A6CCC2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02FF79-6B2A-4856-390B-F219E9594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CA5C16-853C-2685-432C-7D520372E59F}"/>
              </a:ext>
            </a:extLst>
          </p:cNvPr>
          <p:cNvSpPr>
            <a:spLocks noGrp="1"/>
          </p:cNvSpPr>
          <p:nvPr>
            <p:ph type="dt" sz="half" idx="10"/>
          </p:nvPr>
        </p:nvSpPr>
        <p:spPr/>
        <p:txBody>
          <a:bodyPr/>
          <a:lstStyle/>
          <a:p>
            <a:fld id="{64222351-B683-44F9-84E8-E4EB51136EAA}" type="datetimeFigureOut">
              <a:rPr lang="en-US" smtClean="0"/>
              <a:t>7/31/2023</a:t>
            </a:fld>
            <a:endParaRPr lang="en-US"/>
          </a:p>
        </p:txBody>
      </p:sp>
      <p:sp>
        <p:nvSpPr>
          <p:cNvPr id="6" name="Footer Placeholder 5">
            <a:extLst>
              <a:ext uri="{FF2B5EF4-FFF2-40B4-BE49-F238E27FC236}">
                <a16:creationId xmlns:a16="http://schemas.microsoft.com/office/drawing/2014/main" id="{B0DEE7EC-A2C2-0E09-46A3-22C856550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262C8-F5D4-600F-8B64-AC98358863ED}"/>
              </a:ext>
            </a:extLst>
          </p:cNvPr>
          <p:cNvSpPr>
            <a:spLocks noGrp="1"/>
          </p:cNvSpPr>
          <p:nvPr>
            <p:ph type="sldNum" sz="quarter" idx="12"/>
          </p:nvPr>
        </p:nvSpPr>
        <p:spPr/>
        <p:txBody>
          <a:bodyPr/>
          <a:lstStyle/>
          <a:p>
            <a:fld id="{72B82601-6861-4BEA-9996-F07D2C099746}" type="slidenum">
              <a:rPr lang="en-US" smtClean="0"/>
              <a:t>‹#›</a:t>
            </a:fld>
            <a:endParaRPr lang="en-US"/>
          </a:p>
        </p:txBody>
      </p:sp>
    </p:spTree>
    <p:extLst>
      <p:ext uri="{BB962C8B-B14F-4D97-AF65-F5344CB8AC3E}">
        <p14:creationId xmlns:p14="http://schemas.microsoft.com/office/powerpoint/2010/main" val="3817265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BAD11B-8180-867F-8544-FFFFEA9ABE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E0C8B1-60A3-3837-B338-C19256447D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F1632A-977D-D70F-45C1-C923F61150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22351-B683-44F9-84E8-E4EB51136EAA}" type="datetimeFigureOut">
              <a:rPr lang="en-US" smtClean="0"/>
              <a:t>7/31/2023</a:t>
            </a:fld>
            <a:endParaRPr lang="en-US"/>
          </a:p>
        </p:txBody>
      </p:sp>
      <p:sp>
        <p:nvSpPr>
          <p:cNvPr id="5" name="Footer Placeholder 4">
            <a:extLst>
              <a:ext uri="{FF2B5EF4-FFF2-40B4-BE49-F238E27FC236}">
                <a16:creationId xmlns:a16="http://schemas.microsoft.com/office/drawing/2014/main" id="{8F440CF1-AE80-9AF0-4969-A45729B333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37F79-9F02-1B9A-80B0-77F2B9C75F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82601-6861-4BEA-9996-F07D2C099746}" type="slidenum">
              <a:rPr lang="en-US" smtClean="0"/>
              <a:t>‹#›</a:t>
            </a:fld>
            <a:endParaRPr lang="en-US"/>
          </a:p>
        </p:txBody>
      </p:sp>
    </p:spTree>
    <p:extLst>
      <p:ext uri="{BB962C8B-B14F-4D97-AF65-F5344CB8AC3E}">
        <p14:creationId xmlns:p14="http://schemas.microsoft.com/office/powerpoint/2010/main" val="4165011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www.verbolabs.com/internet-users-by-languages-worldwide/"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AD7F-B395-9ADA-FAC2-17B457461750}"/>
              </a:ext>
            </a:extLst>
          </p:cNvPr>
          <p:cNvSpPr>
            <a:spLocks noGrp="1"/>
          </p:cNvSpPr>
          <p:nvPr>
            <p:ph type="ctrTitle"/>
          </p:nvPr>
        </p:nvSpPr>
        <p:spPr>
          <a:xfrm>
            <a:off x="0" y="0"/>
            <a:ext cx="12192000" cy="6858000"/>
          </a:xfrm>
        </p:spPr>
        <p:txBody>
          <a:bodyPr>
            <a:normAutofit/>
          </a:bodyPr>
          <a:lstStyle/>
          <a:p>
            <a:r>
              <a:rPr lang="en-US" sz="23900" b="1" dirty="0">
                <a:solidFill>
                  <a:schemeClr val="accent1">
                    <a:lumMod val="75000"/>
                  </a:schemeClr>
                </a:solidFill>
              </a:rPr>
              <a:t>9348 %</a:t>
            </a:r>
            <a:br>
              <a:rPr lang="en-US" sz="7200" b="1" dirty="0">
                <a:solidFill>
                  <a:schemeClr val="accent1">
                    <a:lumMod val="75000"/>
                  </a:schemeClr>
                </a:solidFill>
              </a:rPr>
            </a:br>
            <a:r>
              <a:rPr lang="en-US" sz="4800" b="1" dirty="0">
                <a:solidFill>
                  <a:schemeClr val="accent1">
                    <a:lumMod val="75000"/>
                  </a:schemeClr>
                </a:solidFill>
              </a:rPr>
              <a:t> </a:t>
            </a:r>
            <a:br>
              <a:rPr lang="en-US" sz="7200" b="1" dirty="0">
                <a:solidFill>
                  <a:schemeClr val="accent1">
                    <a:lumMod val="75000"/>
                  </a:schemeClr>
                </a:solidFill>
              </a:rPr>
            </a:br>
            <a:endParaRPr lang="en-US" sz="7200" b="1" dirty="0">
              <a:solidFill>
                <a:schemeClr val="accent1">
                  <a:lumMod val="75000"/>
                </a:schemeClr>
              </a:solidFill>
            </a:endParaRPr>
          </a:p>
        </p:txBody>
      </p:sp>
    </p:spTree>
    <p:extLst>
      <p:ext uri="{BB962C8B-B14F-4D97-AF65-F5344CB8AC3E}">
        <p14:creationId xmlns:p14="http://schemas.microsoft.com/office/powerpoint/2010/main" val="2998346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01;p20">
            <a:extLst>
              <a:ext uri="{FF2B5EF4-FFF2-40B4-BE49-F238E27FC236}">
                <a16:creationId xmlns:a16="http://schemas.microsoft.com/office/drawing/2014/main" id="{98F3BD0C-FD47-BC05-4152-DD23109679D6}"/>
              </a:ext>
            </a:extLst>
          </p:cNvPr>
          <p:cNvPicPr preferRelativeResize="0"/>
          <p:nvPr/>
        </p:nvPicPr>
        <p:blipFill>
          <a:blip r:embed="rId3">
            <a:alphaModFix/>
          </a:blip>
          <a:stretch>
            <a:fillRect/>
          </a:stretch>
        </p:blipFill>
        <p:spPr>
          <a:xfrm>
            <a:off x="-36498" y="-659757"/>
            <a:ext cx="12228498" cy="6878529"/>
          </a:xfrm>
          <a:prstGeom prst="rect">
            <a:avLst/>
          </a:prstGeom>
          <a:noFill/>
          <a:ln>
            <a:noFill/>
          </a:ln>
        </p:spPr>
      </p:pic>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Tree>
    <p:extLst>
      <p:ext uri="{BB962C8B-B14F-4D97-AF65-F5344CB8AC3E}">
        <p14:creationId xmlns:p14="http://schemas.microsoft.com/office/powerpoint/2010/main" val="745237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pic>
        <p:nvPicPr>
          <p:cNvPr id="6" name="Google Shape;106;p21">
            <a:extLst>
              <a:ext uri="{FF2B5EF4-FFF2-40B4-BE49-F238E27FC236}">
                <a16:creationId xmlns:a16="http://schemas.microsoft.com/office/drawing/2014/main" id="{2DC37062-5D8D-008C-2E03-27BD8F40CEBD}"/>
              </a:ext>
            </a:extLst>
          </p:cNvPr>
          <p:cNvPicPr preferRelativeResize="0"/>
          <p:nvPr/>
        </p:nvPicPr>
        <p:blipFill rotWithShape="1">
          <a:blip r:embed="rId3">
            <a:alphaModFix/>
          </a:blip>
          <a:srcRect b="46789"/>
          <a:stretch/>
        </p:blipFill>
        <p:spPr>
          <a:xfrm>
            <a:off x="0" y="1"/>
            <a:ext cx="12192000" cy="6065134"/>
          </a:xfrm>
          <a:prstGeom prst="rect">
            <a:avLst/>
          </a:prstGeom>
          <a:noFill/>
          <a:ln>
            <a:noFill/>
          </a:ln>
        </p:spPr>
      </p:pic>
    </p:spTree>
    <p:extLst>
      <p:ext uri="{BB962C8B-B14F-4D97-AF65-F5344CB8AC3E}">
        <p14:creationId xmlns:p14="http://schemas.microsoft.com/office/powerpoint/2010/main" val="4011228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D6E712DD-D3FD-0CBF-70D8-857E7EDA6ACA}"/>
              </a:ext>
            </a:extLst>
          </p:cNvPr>
          <p:cNvSpPr>
            <a:spLocks noGrp="1"/>
          </p:cNvSpPr>
          <p:nvPr>
            <p:ph type="title"/>
          </p:nvPr>
        </p:nvSpPr>
        <p:spPr>
          <a:xfrm>
            <a:off x="838200" y="365125"/>
            <a:ext cx="10515600" cy="1325563"/>
          </a:xfrm>
        </p:spPr>
        <p:txBody>
          <a:bodyPr>
            <a:normAutofit/>
          </a:bodyPr>
          <a:lstStyle/>
          <a:p>
            <a:r>
              <a:rPr lang="en-US" b="1" dirty="0">
                <a:solidFill>
                  <a:schemeClr val="accent1">
                    <a:lumMod val="75000"/>
                  </a:schemeClr>
                </a:solidFill>
              </a:rPr>
              <a:t>Existing Applications</a:t>
            </a:r>
          </a:p>
        </p:txBody>
      </p:sp>
      <p:pic>
        <p:nvPicPr>
          <p:cNvPr id="6" name="Picture 4">
            <a:extLst>
              <a:ext uri="{FF2B5EF4-FFF2-40B4-BE49-F238E27FC236}">
                <a16:creationId xmlns:a16="http://schemas.microsoft.com/office/drawing/2014/main" id="{69E7CE2C-9066-AB08-7106-D349C6283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440" y="3911774"/>
            <a:ext cx="2059692" cy="7921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2B65BF8-9188-6A78-D1AF-A864665F9A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3332" y="1742895"/>
            <a:ext cx="1963273" cy="7036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4366819-1BDB-8A4E-C3EC-0D95CF279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769" y="2934386"/>
            <a:ext cx="1813099" cy="498366"/>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70713FDA-ECE9-9319-7CE2-27AC33800E5D}"/>
              </a:ext>
            </a:extLst>
          </p:cNvPr>
          <p:cNvSpPr txBox="1">
            <a:spLocks/>
          </p:cNvSpPr>
          <p:nvPr/>
        </p:nvSpPr>
        <p:spPr>
          <a:xfrm>
            <a:off x="838200" y="1825624"/>
            <a:ext cx="10515600" cy="48765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b="1" dirty="0"/>
              <a:t> </a:t>
            </a:r>
          </a:p>
          <a:p>
            <a:pPr>
              <a:lnSpc>
                <a:spcPct val="100000"/>
              </a:lnSpc>
            </a:pPr>
            <a:endParaRPr lang="en-US" b="1" dirty="0"/>
          </a:p>
          <a:p>
            <a:pPr>
              <a:lnSpc>
                <a:spcPct val="100000"/>
              </a:lnSpc>
            </a:pPr>
            <a:r>
              <a:rPr lang="en-US" b="1" dirty="0"/>
              <a:t> </a:t>
            </a:r>
          </a:p>
          <a:p>
            <a:pPr>
              <a:lnSpc>
                <a:spcPct val="100000"/>
              </a:lnSpc>
            </a:pPr>
            <a:endParaRPr lang="en-US" b="1" dirty="0"/>
          </a:p>
          <a:p>
            <a:pPr>
              <a:lnSpc>
                <a:spcPct val="100000"/>
              </a:lnSpc>
            </a:pPr>
            <a:r>
              <a:rPr lang="en-US" b="1" dirty="0"/>
              <a:t> </a:t>
            </a:r>
          </a:p>
          <a:p>
            <a:pPr>
              <a:lnSpc>
                <a:spcPct val="100000"/>
              </a:lnSpc>
            </a:pPr>
            <a:endParaRPr lang="en-US" b="1" dirty="0"/>
          </a:p>
          <a:p>
            <a:pPr>
              <a:lnSpc>
                <a:spcPct val="100000"/>
              </a:lnSpc>
            </a:pPr>
            <a:r>
              <a:rPr lang="en-US" b="1" dirty="0"/>
              <a:t> </a:t>
            </a:r>
            <a:endParaRPr lang="en-US" dirty="0"/>
          </a:p>
        </p:txBody>
      </p:sp>
      <p:pic>
        <p:nvPicPr>
          <p:cNvPr id="16" name="Picture 2">
            <a:extLst>
              <a:ext uri="{FF2B5EF4-FFF2-40B4-BE49-F238E27FC236}">
                <a16:creationId xmlns:a16="http://schemas.microsoft.com/office/drawing/2014/main" id="{F29FC74A-EFF5-0C61-5B9F-862F5195B0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769" y="5116819"/>
            <a:ext cx="592288" cy="59228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31AFCE2-3218-2934-A058-251BF9B1906C}"/>
              </a:ext>
            </a:extLst>
          </p:cNvPr>
          <p:cNvSpPr txBox="1"/>
          <p:nvPr/>
        </p:nvSpPr>
        <p:spPr>
          <a:xfrm>
            <a:off x="1933597" y="5180488"/>
            <a:ext cx="5920083" cy="461665"/>
          </a:xfrm>
          <a:prstGeom prst="rect">
            <a:avLst/>
          </a:prstGeom>
          <a:noFill/>
        </p:spPr>
        <p:txBody>
          <a:bodyPr wrap="square">
            <a:spAutoFit/>
          </a:bodyPr>
          <a:lstStyle/>
          <a:p>
            <a:pPr rtl="0">
              <a:spcBef>
                <a:spcPts val="0"/>
              </a:spcBef>
              <a:spcAft>
                <a:spcPts val="0"/>
              </a:spcAft>
            </a:pPr>
            <a:r>
              <a:rPr lang="en-US" sz="2400" b="1" i="0" u="none" strike="noStrike" dirty="0">
                <a:solidFill>
                  <a:srgbClr val="5F9B8B"/>
                </a:solidFill>
                <a:effectLst/>
                <a:latin typeface="Arial" panose="020B0604020202020204" pitchFamily="34" charset="0"/>
              </a:rPr>
              <a:t>ChatGPT</a:t>
            </a:r>
            <a:endParaRPr lang="en-US" sz="2400" b="0" dirty="0">
              <a:solidFill>
                <a:srgbClr val="5F9B8B"/>
              </a:solidFill>
              <a:effectLst/>
            </a:endParaRPr>
          </a:p>
        </p:txBody>
      </p:sp>
    </p:spTree>
    <p:extLst>
      <p:ext uri="{BB962C8B-B14F-4D97-AF65-F5344CB8AC3E}">
        <p14:creationId xmlns:p14="http://schemas.microsoft.com/office/powerpoint/2010/main" val="605533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D6E712DD-D3FD-0CBF-70D8-857E7EDA6ACA}"/>
              </a:ext>
            </a:extLst>
          </p:cNvPr>
          <p:cNvSpPr>
            <a:spLocks noGrp="1"/>
          </p:cNvSpPr>
          <p:nvPr>
            <p:ph type="title"/>
          </p:nvPr>
        </p:nvSpPr>
        <p:spPr>
          <a:xfrm>
            <a:off x="0" y="1"/>
            <a:ext cx="10515600" cy="685800"/>
          </a:xfrm>
        </p:spPr>
        <p:txBody>
          <a:bodyPr>
            <a:normAutofit/>
          </a:bodyPr>
          <a:lstStyle/>
          <a:p>
            <a:r>
              <a:rPr lang="en-US" sz="2800" b="1" dirty="0">
                <a:solidFill>
                  <a:schemeClr val="bg1">
                    <a:lumMod val="65000"/>
                  </a:schemeClr>
                </a:solidFill>
              </a:rPr>
              <a:t>Existing Applications</a:t>
            </a:r>
          </a:p>
        </p:txBody>
      </p:sp>
      <p:pic>
        <p:nvPicPr>
          <p:cNvPr id="7" name="Picture 2">
            <a:extLst>
              <a:ext uri="{FF2B5EF4-FFF2-40B4-BE49-F238E27FC236}">
                <a16:creationId xmlns:a16="http://schemas.microsoft.com/office/drawing/2014/main" id="{21F49547-F0AD-5426-EFCB-DC310136F5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32" y="1873551"/>
            <a:ext cx="11027136" cy="38462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931E484-B0F9-BA2C-F6D3-1519E990F8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774" y="157308"/>
            <a:ext cx="2948992" cy="105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58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D6E712DD-D3FD-0CBF-70D8-857E7EDA6ACA}"/>
              </a:ext>
            </a:extLst>
          </p:cNvPr>
          <p:cNvSpPr>
            <a:spLocks noGrp="1"/>
          </p:cNvSpPr>
          <p:nvPr>
            <p:ph type="title"/>
          </p:nvPr>
        </p:nvSpPr>
        <p:spPr>
          <a:xfrm>
            <a:off x="0" y="1"/>
            <a:ext cx="10515600" cy="685800"/>
          </a:xfrm>
        </p:spPr>
        <p:txBody>
          <a:bodyPr>
            <a:normAutofit/>
          </a:bodyPr>
          <a:lstStyle/>
          <a:p>
            <a:r>
              <a:rPr lang="en-US" sz="2800" b="1" dirty="0">
                <a:solidFill>
                  <a:schemeClr val="bg1">
                    <a:lumMod val="65000"/>
                  </a:schemeClr>
                </a:solidFill>
              </a:rPr>
              <a:t>Existing Applications</a:t>
            </a:r>
          </a:p>
        </p:txBody>
      </p:sp>
      <p:pic>
        <p:nvPicPr>
          <p:cNvPr id="5" name="Picture 2">
            <a:extLst>
              <a:ext uri="{FF2B5EF4-FFF2-40B4-BE49-F238E27FC236}">
                <a16:creationId xmlns:a16="http://schemas.microsoft.com/office/drawing/2014/main" id="{74735759-9BE6-5231-653F-7660130A7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471" y="1214294"/>
            <a:ext cx="8553598" cy="48229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4542B15-8E9C-8598-898A-E4AC6BF67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212" y="316360"/>
            <a:ext cx="2688116" cy="738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15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D6E712DD-D3FD-0CBF-70D8-857E7EDA6ACA}"/>
              </a:ext>
            </a:extLst>
          </p:cNvPr>
          <p:cNvSpPr>
            <a:spLocks noGrp="1"/>
          </p:cNvSpPr>
          <p:nvPr>
            <p:ph type="title"/>
          </p:nvPr>
        </p:nvSpPr>
        <p:spPr>
          <a:xfrm>
            <a:off x="0" y="1"/>
            <a:ext cx="10515600" cy="685800"/>
          </a:xfrm>
        </p:spPr>
        <p:txBody>
          <a:bodyPr>
            <a:normAutofit/>
          </a:bodyPr>
          <a:lstStyle/>
          <a:p>
            <a:r>
              <a:rPr lang="en-US" sz="2800" b="1" dirty="0">
                <a:solidFill>
                  <a:schemeClr val="bg1">
                    <a:lumMod val="65000"/>
                  </a:schemeClr>
                </a:solidFill>
              </a:rPr>
              <a:t>Existing Applications</a:t>
            </a:r>
          </a:p>
        </p:txBody>
      </p:sp>
      <p:pic>
        <p:nvPicPr>
          <p:cNvPr id="6" name="Picture 4">
            <a:extLst>
              <a:ext uri="{FF2B5EF4-FFF2-40B4-BE49-F238E27FC236}">
                <a16:creationId xmlns:a16="http://schemas.microsoft.com/office/drawing/2014/main" id="{69E7CE2C-9066-AB08-7106-D349C6283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003" y="128005"/>
            <a:ext cx="3199994" cy="1230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F858784-CFE1-DE05-A9D1-0B8039F06A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7"/>
          <a:stretch/>
        </p:blipFill>
        <p:spPr bwMode="auto">
          <a:xfrm>
            <a:off x="1853045" y="1358772"/>
            <a:ext cx="8485910" cy="476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77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D6E712DD-D3FD-0CBF-70D8-857E7EDA6ACA}"/>
              </a:ext>
            </a:extLst>
          </p:cNvPr>
          <p:cNvSpPr>
            <a:spLocks noGrp="1"/>
          </p:cNvSpPr>
          <p:nvPr>
            <p:ph type="title"/>
          </p:nvPr>
        </p:nvSpPr>
        <p:spPr>
          <a:xfrm>
            <a:off x="0" y="1"/>
            <a:ext cx="10515600" cy="685800"/>
          </a:xfrm>
        </p:spPr>
        <p:txBody>
          <a:bodyPr>
            <a:normAutofit/>
          </a:bodyPr>
          <a:lstStyle/>
          <a:p>
            <a:r>
              <a:rPr lang="en-US" sz="2800" b="1" dirty="0">
                <a:solidFill>
                  <a:schemeClr val="bg1">
                    <a:lumMod val="65000"/>
                  </a:schemeClr>
                </a:solidFill>
              </a:rPr>
              <a:t>Existing Applications</a:t>
            </a:r>
          </a:p>
        </p:txBody>
      </p:sp>
      <p:pic>
        <p:nvPicPr>
          <p:cNvPr id="7" name="Picture 2">
            <a:extLst>
              <a:ext uri="{FF2B5EF4-FFF2-40B4-BE49-F238E27FC236}">
                <a16:creationId xmlns:a16="http://schemas.microsoft.com/office/drawing/2014/main" id="{4A3F79BE-4644-30A7-03D3-855437403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705" y="1308344"/>
            <a:ext cx="855136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1936E385-373F-93F0-E15A-526AE13323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212" y="356406"/>
            <a:ext cx="613628" cy="6136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EBEC88-A9BC-A88C-63E4-1FD6E57E9B30}"/>
              </a:ext>
            </a:extLst>
          </p:cNvPr>
          <p:cNvSpPr txBox="1"/>
          <p:nvPr/>
        </p:nvSpPr>
        <p:spPr>
          <a:xfrm>
            <a:off x="5323840" y="348955"/>
            <a:ext cx="6156960" cy="646331"/>
          </a:xfrm>
          <a:prstGeom prst="rect">
            <a:avLst/>
          </a:prstGeom>
          <a:noFill/>
        </p:spPr>
        <p:txBody>
          <a:bodyPr wrap="square">
            <a:spAutoFit/>
          </a:bodyPr>
          <a:lstStyle/>
          <a:p>
            <a:pPr rtl="0">
              <a:spcBef>
                <a:spcPts val="0"/>
              </a:spcBef>
              <a:spcAft>
                <a:spcPts val="0"/>
              </a:spcAft>
            </a:pPr>
            <a:r>
              <a:rPr lang="en-US" sz="3600" b="1" i="0" u="none" strike="noStrike" dirty="0">
                <a:solidFill>
                  <a:srgbClr val="5F9B8B"/>
                </a:solidFill>
                <a:effectLst/>
                <a:latin typeface="Arial" panose="020B0604020202020204" pitchFamily="34" charset="0"/>
              </a:rPr>
              <a:t>ChatGPT</a:t>
            </a:r>
            <a:endParaRPr lang="en-US" sz="3600" b="0" dirty="0">
              <a:solidFill>
                <a:srgbClr val="5F9B8B"/>
              </a:solidFill>
              <a:effectLst/>
            </a:endParaRPr>
          </a:p>
        </p:txBody>
      </p:sp>
    </p:spTree>
    <p:extLst>
      <p:ext uri="{BB962C8B-B14F-4D97-AF65-F5344CB8AC3E}">
        <p14:creationId xmlns:p14="http://schemas.microsoft.com/office/powerpoint/2010/main" val="1216062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838200" y="365125"/>
            <a:ext cx="3134360" cy="2774315"/>
          </a:xfrm>
        </p:spPr>
        <p:txBody>
          <a:bodyPr>
            <a:normAutofit/>
          </a:bodyPr>
          <a:lstStyle/>
          <a:p>
            <a:r>
              <a:rPr lang="en-US" b="1" dirty="0">
                <a:solidFill>
                  <a:schemeClr val="accent1">
                    <a:lumMod val="75000"/>
                  </a:schemeClr>
                </a:solidFill>
              </a:rPr>
              <a:t>Language</a:t>
            </a:r>
            <a:r>
              <a:rPr lang="ar-JO" b="1" dirty="0">
                <a:solidFill>
                  <a:schemeClr val="accent1">
                    <a:lumMod val="75000"/>
                  </a:schemeClr>
                </a:solidFill>
              </a:rPr>
              <a:t> </a:t>
            </a:r>
            <a:br>
              <a:rPr lang="ar-JO" b="1" dirty="0">
                <a:solidFill>
                  <a:schemeClr val="accent1">
                    <a:lumMod val="75000"/>
                  </a:schemeClr>
                </a:solidFill>
              </a:rPr>
            </a:br>
            <a:r>
              <a:rPr lang="en-US" b="1" dirty="0">
                <a:solidFill>
                  <a:schemeClr val="accent1">
                    <a:lumMod val="75000"/>
                  </a:schemeClr>
                </a:solidFill>
              </a:rPr>
              <a:t>Transformer</a:t>
            </a:r>
            <a:r>
              <a:rPr lang="ar-JO" b="1" dirty="0">
                <a:solidFill>
                  <a:schemeClr val="accent1">
                    <a:lumMod val="75000"/>
                  </a:schemeClr>
                </a:solidFill>
              </a:rPr>
              <a:t> </a:t>
            </a:r>
            <a:br>
              <a:rPr lang="ar-JO" b="1" dirty="0">
                <a:solidFill>
                  <a:schemeClr val="accent1">
                    <a:lumMod val="75000"/>
                  </a:schemeClr>
                </a:solidFill>
              </a:rPr>
            </a:br>
            <a:r>
              <a:rPr lang="en-US" b="1" dirty="0">
                <a:solidFill>
                  <a:schemeClr val="accent1">
                    <a:lumMod val="75000"/>
                  </a:schemeClr>
                </a:solidFill>
              </a:rPr>
              <a:t>Models</a:t>
            </a:r>
          </a:p>
        </p:txBody>
      </p:sp>
      <p:pic>
        <p:nvPicPr>
          <p:cNvPr id="14" name="Picture 2">
            <a:extLst>
              <a:ext uri="{FF2B5EF4-FFF2-40B4-BE49-F238E27FC236}">
                <a16:creationId xmlns:a16="http://schemas.microsoft.com/office/drawing/2014/main" id="{99BB80CA-A76D-898A-7451-F54AE2C01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647" y="102320"/>
            <a:ext cx="4288353" cy="60788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7B92F9-1E26-2909-F01C-A631F5F5A1C8}"/>
              </a:ext>
            </a:extLst>
          </p:cNvPr>
          <p:cNvSpPr txBox="1"/>
          <p:nvPr/>
        </p:nvSpPr>
        <p:spPr>
          <a:xfrm>
            <a:off x="99110" y="5869330"/>
            <a:ext cx="6114654" cy="338554"/>
          </a:xfrm>
          <a:prstGeom prst="rect">
            <a:avLst/>
          </a:prstGeom>
          <a:noFill/>
        </p:spPr>
        <p:txBody>
          <a:bodyPr wrap="square">
            <a:spAutoFit/>
          </a:bodyPr>
          <a:lstStyle/>
          <a:p>
            <a:r>
              <a:rPr lang="en-US" sz="800" dirty="0"/>
              <a:t>Vaswani, Ashish, Noam </a:t>
            </a:r>
            <a:r>
              <a:rPr lang="en-US" sz="800" dirty="0" err="1"/>
              <a:t>Shazeer</a:t>
            </a:r>
            <a:r>
              <a:rPr lang="en-US" sz="800" dirty="0"/>
              <a:t>, Niki Parmar, Jakob </a:t>
            </a:r>
            <a:r>
              <a:rPr lang="en-US" sz="800" dirty="0" err="1"/>
              <a:t>Uszkoreit</a:t>
            </a:r>
            <a:r>
              <a:rPr lang="en-US" sz="800" dirty="0"/>
              <a:t>, </a:t>
            </a:r>
            <a:r>
              <a:rPr lang="en-US" sz="800" dirty="0" err="1"/>
              <a:t>Llion</a:t>
            </a:r>
            <a:r>
              <a:rPr lang="en-US" sz="800" dirty="0"/>
              <a:t> Jones, Aidan N. Gomez, </a:t>
            </a:r>
            <a:r>
              <a:rPr lang="en-US" sz="800" dirty="0" err="1"/>
              <a:t>Łukasz</a:t>
            </a:r>
            <a:r>
              <a:rPr lang="en-US" sz="800" dirty="0"/>
              <a:t> Kaiser, and Illia </a:t>
            </a:r>
            <a:r>
              <a:rPr lang="en-US" sz="800" dirty="0" err="1"/>
              <a:t>Polosukhin</a:t>
            </a:r>
            <a:r>
              <a:rPr lang="en-US" sz="800" dirty="0"/>
              <a:t>. "</a:t>
            </a:r>
            <a:r>
              <a:rPr lang="en-US" sz="800" b="1" dirty="0"/>
              <a:t>Attention is all you need</a:t>
            </a:r>
            <a:r>
              <a:rPr lang="en-US" sz="800" dirty="0"/>
              <a:t>" </a:t>
            </a:r>
            <a:r>
              <a:rPr lang="en-US" sz="800" i="1" dirty="0"/>
              <a:t>Advances in neural information processing systems 30 </a:t>
            </a:r>
            <a:r>
              <a:rPr lang="en-US" sz="800" dirty="0"/>
              <a:t>(2017).</a:t>
            </a:r>
          </a:p>
        </p:txBody>
      </p:sp>
    </p:spTree>
    <p:extLst>
      <p:ext uri="{BB962C8B-B14F-4D97-AF65-F5344CB8AC3E}">
        <p14:creationId xmlns:p14="http://schemas.microsoft.com/office/powerpoint/2010/main" val="2890483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8DB097C5-D88F-5DA2-D7C9-7F0CB72ADD55}"/>
              </a:ext>
            </a:extLst>
          </p:cNvPr>
          <p:cNvSpPr txBox="1">
            <a:spLocks/>
          </p:cNvSpPr>
          <p:nvPr/>
        </p:nvSpPr>
        <p:spPr>
          <a:xfrm>
            <a:off x="3385882" y="2896950"/>
            <a:ext cx="2067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a:t>
            </a:r>
            <a:endParaRPr lang="en-US" sz="3200" dirty="0"/>
          </a:p>
        </p:txBody>
      </p:sp>
      <p:sp>
        <p:nvSpPr>
          <p:cNvPr id="5" name="Title 1">
            <a:extLst>
              <a:ext uri="{FF2B5EF4-FFF2-40B4-BE49-F238E27FC236}">
                <a16:creationId xmlns:a16="http://schemas.microsoft.com/office/drawing/2014/main" id="{9D5FEB8D-A278-8609-56AB-3BB8D7FAC510}"/>
              </a:ext>
            </a:extLst>
          </p:cNvPr>
          <p:cNvSpPr txBox="1">
            <a:spLocks/>
          </p:cNvSpPr>
          <p:nvPr/>
        </p:nvSpPr>
        <p:spPr>
          <a:xfrm>
            <a:off x="1315720" y="2896950"/>
            <a:ext cx="7199855"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noFill/>
              </a:rPr>
              <a:t>B</a:t>
            </a:r>
            <a:r>
              <a:rPr lang="en-US" sz="3200" dirty="0"/>
              <a:t>idirectional</a:t>
            </a:r>
          </a:p>
        </p:txBody>
      </p:sp>
      <p:sp>
        <p:nvSpPr>
          <p:cNvPr id="6" name="Title 1">
            <a:extLst>
              <a:ext uri="{FF2B5EF4-FFF2-40B4-BE49-F238E27FC236}">
                <a16:creationId xmlns:a16="http://schemas.microsoft.com/office/drawing/2014/main" id="{E6742563-0189-FB57-78C4-EA5BA91F2F16}"/>
              </a:ext>
            </a:extLst>
          </p:cNvPr>
          <p:cNvSpPr txBox="1">
            <a:spLocks/>
          </p:cNvSpPr>
          <p:nvPr/>
        </p:nvSpPr>
        <p:spPr>
          <a:xfrm>
            <a:off x="1315720" y="2896950"/>
            <a:ext cx="2067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B</a:t>
            </a:r>
            <a:endParaRPr lang="en-US" sz="3200" dirty="0"/>
          </a:p>
        </p:txBody>
      </p:sp>
      <p:sp>
        <p:nvSpPr>
          <p:cNvPr id="7" name="Title 1">
            <a:extLst>
              <a:ext uri="{FF2B5EF4-FFF2-40B4-BE49-F238E27FC236}">
                <a16:creationId xmlns:a16="http://schemas.microsoft.com/office/drawing/2014/main" id="{9802DA29-F603-60C6-EBE2-02847AF87560}"/>
              </a:ext>
            </a:extLst>
          </p:cNvPr>
          <p:cNvSpPr txBox="1">
            <a:spLocks/>
          </p:cNvSpPr>
          <p:nvPr/>
        </p:nvSpPr>
        <p:spPr>
          <a:xfrm>
            <a:off x="4773985" y="2896950"/>
            <a:ext cx="171797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R</a:t>
            </a:r>
            <a:endParaRPr lang="en-US" sz="3200" dirty="0"/>
          </a:p>
        </p:txBody>
      </p:sp>
      <p:sp>
        <p:nvSpPr>
          <p:cNvPr id="9" name="Title 1">
            <a:extLst>
              <a:ext uri="{FF2B5EF4-FFF2-40B4-BE49-F238E27FC236}">
                <a16:creationId xmlns:a16="http://schemas.microsoft.com/office/drawing/2014/main" id="{58586614-D909-51F0-2112-D2F80D76E25E}"/>
              </a:ext>
            </a:extLst>
          </p:cNvPr>
          <p:cNvSpPr txBox="1">
            <a:spLocks/>
          </p:cNvSpPr>
          <p:nvPr/>
        </p:nvSpPr>
        <p:spPr>
          <a:xfrm>
            <a:off x="8264289" y="2896950"/>
            <a:ext cx="2067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
        <p:nvSpPr>
          <p:cNvPr id="15" name="Title 1">
            <a:extLst>
              <a:ext uri="{FF2B5EF4-FFF2-40B4-BE49-F238E27FC236}">
                <a16:creationId xmlns:a16="http://schemas.microsoft.com/office/drawing/2014/main" id="{056FEEB6-D1C5-C724-D70F-7793E60B97EE}"/>
              </a:ext>
            </a:extLst>
          </p:cNvPr>
          <p:cNvSpPr txBox="1">
            <a:spLocks/>
          </p:cNvSpPr>
          <p:nvPr/>
        </p:nvSpPr>
        <p:spPr>
          <a:xfrm>
            <a:off x="3383070" y="2896950"/>
            <a:ext cx="5170803"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noFill/>
              </a:rPr>
              <a:t>E</a:t>
            </a:r>
            <a:r>
              <a:rPr lang="en-US" sz="3200" dirty="0"/>
              <a:t>ncoder</a:t>
            </a:r>
          </a:p>
        </p:txBody>
      </p:sp>
      <p:sp>
        <p:nvSpPr>
          <p:cNvPr id="16" name="Title 1">
            <a:extLst>
              <a:ext uri="{FF2B5EF4-FFF2-40B4-BE49-F238E27FC236}">
                <a16:creationId xmlns:a16="http://schemas.microsoft.com/office/drawing/2014/main" id="{5FE742B1-0BBD-1DBB-40D2-06962AE382FF}"/>
              </a:ext>
            </a:extLst>
          </p:cNvPr>
          <p:cNvSpPr txBox="1">
            <a:spLocks/>
          </p:cNvSpPr>
          <p:nvPr/>
        </p:nvSpPr>
        <p:spPr>
          <a:xfrm>
            <a:off x="4773985" y="2896950"/>
            <a:ext cx="924561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noFill/>
              </a:rPr>
              <a:t>R</a:t>
            </a:r>
            <a:r>
              <a:rPr lang="en-US" sz="3200" dirty="0"/>
              <a:t>epresentations</a:t>
            </a:r>
          </a:p>
        </p:txBody>
      </p:sp>
      <p:sp>
        <p:nvSpPr>
          <p:cNvPr id="17" name="Title 1">
            <a:extLst>
              <a:ext uri="{FF2B5EF4-FFF2-40B4-BE49-F238E27FC236}">
                <a16:creationId xmlns:a16="http://schemas.microsoft.com/office/drawing/2014/main" id="{458502A4-018E-1589-D05A-3F0DDE47B723}"/>
              </a:ext>
            </a:extLst>
          </p:cNvPr>
          <p:cNvSpPr txBox="1">
            <a:spLocks/>
          </p:cNvSpPr>
          <p:nvPr/>
        </p:nvSpPr>
        <p:spPr>
          <a:xfrm>
            <a:off x="8264289" y="2896950"/>
            <a:ext cx="4736907"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noFill/>
              </a:rPr>
              <a:t>T</a:t>
            </a:r>
            <a:r>
              <a:rPr lang="en-US" sz="3200" dirty="0"/>
              <a:t>ransformers</a:t>
            </a:r>
          </a:p>
        </p:txBody>
      </p:sp>
      <p:sp>
        <p:nvSpPr>
          <p:cNvPr id="18" name="Title 1">
            <a:extLst>
              <a:ext uri="{FF2B5EF4-FFF2-40B4-BE49-F238E27FC236}">
                <a16:creationId xmlns:a16="http://schemas.microsoft.com/office/drawing/2014/main" id="{F69D796C-845D-D3FF-92AD-2011CE7C475C}"/>
              </a:ext>
            </a:extLst>
          </p:cNvPr>
          <p:cNvSpPr txBox="1">
            <a:spLocks/>
          </p:cNvSpPr>
          <p:nvPr/>
        </p:nvSpPr>
        <p:spPr>
          <a:xfrm>
            <a:off x="7423216" y="2896950"/>
            <a:ext cx="447494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from</a:t>
            </a:r>
          </a:p>
        </p:txBody>
      </p:sp>
      <p:sp>
        <p:nvSpPr>
          <p:cNvPr id="27" name="Title 1">
            <a:extLst>
              <a:ext uri="{FF2B5EF4-FFF2-40B4-BE49-F238E27FC236}">
                <a16:creationId xmlns:a16="http://schemas.microsoft.com/office/drawing/2014/main" id="{C192A59C-34DD-4234-E679-686B78D0EFE9}"/>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Tree>
    <p:extLst>
      <p:ext uri="{BB962C8B-B14F-4D97-AF65-F5344CB8AC3E}">
        <p14:creationId xmlns:p14="http://schemas.microsoft.com/office/powerpoint/2010/main" val="1140554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 name="Title 1">
            <a:extLst>
              <a:ext uri="{FF2B5EF4-FFF2-40B4-BE49-F238E27FC236}">
                <a16:creationId xmlns:a16="http://schemas.microsoft.com/office/drawing/2014/main" id="{8DB097C5-D88F-5DA2-D7C9-7F0CB72ADD55}"/>
              </a:ext>
            </a:extLst>
          </p:cNvPr>
          <p:cNvSpPr txBox="1">
            <a:spLocks/>
          </p:cNvSpPr>
          <p:nvPr/>
        </p:nvSpPr>
        <p:spPr>
          <a:xfrm>
            <a:off x="5740574"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a:t>
            </a:r>
            <a:endParaRPr lang="en-US" dirty="0">
              <a:solidFill>
                <a:schemeClr val="accent1">
                  <a:lumMod val="75000"/>
                </a:schemeClr>
              </a:solidFill>
            </a:endParaRPr>
          </a:p>
        </p:txBody>
      </p:sp>
      <p:sp>
        <p:nvSpPr>
          <p:cNvPr id="5" name="Title 1">
            <a:extLst>
              <a:ext uri="{FF2B5EF4-FFF2-40B4-BE49-F238E27FC236}">
                <a16:creationId xmlns:a16="http://schemas.microsoft.com/office/drawing/2014/main" id="{9D5FEB8D-A278-8609-56AB-3BB8D7FAC510}"/>
              </a:ext>
            </a:extLst>
          </p:cNvPr>
          <p:cNvSpPr txBox="1">
            <a:spLocks/>
          </p:cNvSpPr>
          <p:nvPr/>
        </p:nvSpPr>
        <p:spPr>
          <a:xfrm>
            <a:off x="2977474" y="2668"/>
            <a:ext cx="7199855"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Bidirectional</a:t>
            </a:r>
          </a:p>
        </p:txBody>
      </p:sp>
      <p:sp>
        <p:nvSpPr>
          <p:cNvPr id="6" name="Title 1">
            <a:extLst>
              <a:ext uri="{FF2B5EF4-FFF2-40B4-BE49-F238E27FC236}">
                <a16:creationId xmlns:a16="http://schemas.microsoft.com/office/drawing/2014/main" id="{E6742563-0189-FB57-78C4-EA5BA91F2F16}"/>
              </a:ext>
            </a:extLst>
          </p:cNvPr>
          <p:cNvSpPr txBox="1">
            <a:spLocks/>
          </p:cNvSpPr>
          <p:nvPr/>
        </p:nvSpPr>
        <p:spPr>
          <a:xfrm>
            <a:off x="5393827"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B</a:t>
            </a:r>
            <a:endParaRPr lang="en-US" dirty="0">
              <a:solidFill>
                <a:schemeClr val="accent1">
                  <a:lumMod val="75000"/>
                </a:schemeClr>
              </a:solidFill>
            </a:endParaRPr>
          </a:p>
        </p:txBody>
      </p:sp>
      <p:sp>
        <p:nvSpPr>
          <p:cNvPr id="7" name="Title 1">
            <a:extLst>
              <a:ext uri="{FF2B5EF4-FFF2-40B4-BE49-F238E27FC236}">
                <a16:creationId xmlns:a16="http://schemas.microsoft.com/office/drawing/2014/main" id="{9802DA29-F603-60C6-EBE2-02847AF87560}"/>
              </a:ext>
            </a:extLst>
          </p:cNvPr>
          <p:cNvSpPr txBox="1">
            <a:spLocks/>
          </p:cNvSpPr>
          <p:nvPr/>
        </p:nvSpPr>
        <p:spPr>
          <a:xfrm>
            <a:off x="6066770" y="356848"/>
            <a:ext cx="171797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R</a:t>
            </a:r>
            <a:endParaRPr lang="en-US" dirty="0">
              <a:solidFill>
                <a:schemeClr val="accent1">
                  <a:lumMod val="75000"/>
                </a:schemeClr>
              </a:solidFill>
            </a:endParaRPr>
          </a:p>
        </p:txBody>
      </p:sp>
      <p:sp>
        <p:nvSpPr>
          <p:cNvPr id="9" name="Title 1">
            <a:extLst>
              <a:ext uri="{FF2B5EF4-FFF2-40B4-BE49-F238E27FC236}">
                <a16:creationId xmlns:a16="http://schemas.microsoft.com/office/drawing/2014/main" id="{58586614-D909-51F0-2112-D2F80D76E25E}"/>
              </a:ext>
            </a:extLst>
          </p:cNvPr>
          <p:cNvSpPr txBox="1">
            <a:spLocks/>
          </p:cNvSpPr>
          <p:nvPr/>
        </p:nvSpPr>
        <p:spPr>
          <a:xfrm>
            <a:off x="6389027"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T</a:t>
            </a:r>
            <a:endParaRPr lang="en-US" dirty="0">
              <a:solidFill>
                <a:schemeClr val="accent1">
                  <a:lumMod val="75000"/>
                </a:schemeClr>
              </a:solidFill>
            </a:endParaRPr>
          </a:p>
        </p:txBody>
      </p:sp>
      <p:sp>
        <p:nvSpPr>
          <p:cNvPr id="15" name="Title 1">
            <a:extLst>
              <a:ext uri="{FF2B5EF4-FFF2-40B4-BE49-F238E27FC236}">
                <a16:creationId xmlns:a16="http://schemas.microsoft.com/office/drawing/2014/main" id="{056FEEB6-D1C5-C724-D70F-7793E60B97EE}"/>
              </a:ext>
            </a:extLst>
          </p:cNvPr>
          <p:cNvSpPr txBox="1">
            <a:spLocks/>
          </p:cNvSpPr>
          <p:nvPr/>
        </p:nvSpPr>
        <p:spPr>
          <a:xfrm>
            <a:off x="4331143" y="2668"/>
            <a:ext cx="5170803"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Encoder</a:t>
            </a:r>
          </a:p>
        </p:txBody>
      </p:sp>
      <p:sp>
        <p:nvSpPr>
          <p:cNvPr id="16" name="Title 1">
            <a:extLst>
              <a:ext uri="{FF2B5EF4-FFF2-40B4-BE49-F238E27FC236}">
                <a16:creationId xmlns:a16="http://schemas.microsoft.com/office/drawing/2014/main" id="{5FE742B1-0BBD-1DBB-40D2-06962AE382FF}"/>
              </a:ext>
            </a:extLst>
          </p:cNvPr>
          <p:cNvSpPr txBox="1">
            <a:spLocks/>
          </p:cNvSpPr>
          <p:nvPr/>
        </p:nvSpPr>
        <p:spPr>
          <a:xfrm>
            <a:off x="5248445" y="2668"/>
            <a:ext cx="924561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Representations</a:t>
            </a:r>
          </a:p>
        </p:txBody>
      </p:sp>
      <p:sp>
        <p:nvSpPr>
          <p:cNvPr id="17" name="Title 1">
            <a:extLst>
              <a:ext uri="{FF2B5EF4-FFF2-40B4-BE49-F238E27FC236}">
                <a16:creationId xmlns:a16="http://schemas.microsoft.com/office/drawing/2014/main" id="{458502A4-018E-1589-D05A-3F0DDE47B723}"/>
              </a:ext>
            </a:extLst>
          </p:cNvPr>
          <p:cNvSpPr txBox="1">
            <a:spLocks/>
          </p:cNvSpPr>
          <p:nvPr/>
        </p:nvSpPr>
        <p:spPr>
          <a:xfrm>
            <a:off x="7510397" y="2668"/>
            <a:ext cx="4736907"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Transformers</a:t>
            </a:r>
          </a:p>
        </p:txBody>
      </p:sp>
      <p:sp>
        <p:nvSpPr>
          <p:cNvPr id="18" name="Title 1">
            <a:extLst>
              <a:ext uri="{FF2B5EF4-FFF2-40B4-BE49-F238E27FC236}">
                <a16:creationId xmlns:a16="http://schemas.microsoft.com/office/drawing/2014/main" id="{F69D796C-845D-D3FF-92AD-2011CE7C475C}"/>
              </a:ext>
            </a:extLst>
          </p:cNvPr>
          <p:cNvSpPr txBox="1">
            <a:spLocks/>
          </p:cNvSpPr>
          <p:nvPr/>
        </p:nvSpPr>
        <p:spPr>
          <a:xfrm>
            <a:off x="6974749" y="2668"/>
            <a:ext cx="447494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from</a:t>
            </a:r>
          </a:p>
        </p:txBody>
      </p:sp>
      <p:pic>
        <p:nvPicPr>
          <p:cNvPr id="19" name="Picture 2">
            <a:extLst>
              <a:ext uri="{FF2B5EF4-FFF2-40B4-BE49-F238E27FC236}">
                <a16:creationId xmlns:a16="http://schemas.microsoft.com/office/drawing/2014/main" id="{7A975B3E-50D4-2940-210C-8ADF26B0C1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69"/>
          <a:stretch/>
        </p:blipFill>
        <p:spPr bwMode="auto">
          <a:xfrm>
            <a:off x="838200" y="1740087"/>
            <a:ext cx="10515600" cy="41850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6B1E8C02-E91B-E8D8-E554-BCCE0E713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046" y="2115112"/>
            <a:ext cx="2032322" cy="31802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5210DA0E-EB77-1800-46B0-56E9081C9CE9}"/>
              </a:ext>
            </a:extLst>
          </p:cNvPr>
          <p:cNvSpPr txBox="1"/>
          <p:nvPr/>
        </p:nvSpPr>
        <p:spPr>
          <a:xfrm>
            <a:off x="1917366" y="5954385"/>
            <a:ext cx="8357267" cy="215444"/>
          </a:xfrm>
          <a:prstGeom prst="rect">
            <a:avLst/>
          </a:prstGeom>
          <a:noFill/>
        </p:spPr>
        <p:txBody>
          <a:bodyPr wrap="square">
            <a:spAutoFit/>
          </a:bodyPr>
          <a:lstStyle/>
          <a:p>
            <a:r>
              <a:rPr lang="en-US" sz="800" dirty="0"/>
              <a:t>Devlin, Jacob, Ming-Wei Chang, Kenton Lee, and Kristina Toutanova. "Bert: Pre-training of deep bidirectional transformers for language understanding." </a:t>
            </a:r>
            <a:r>
              <a:rPr lang="en-US" sz="800" dirty="0" err="1"/>
              <a:t>arXiv</a:t>
            </a:r>
            <a:r>
              <a:rPr lang="en-US" sz="800" dirty="0"/>
              <a:t> preprint arXiv:1810.04805 (2018).</a:t>
            </a:r>
          </a:p>
        </p:txBody>
      </p:sp>
    </p:spTree>
    <p:extLst>
      <p:ext uri="{BB962C8B-B14F-4D97-AF65-F5344CB8AC3E}">
        <p14:creationId xmlns:p14="http://schemas.microsoft.com/office/powerpoint/2010/main" val="147908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3AD7F-B395-9ADA-FAC2-17B457461750}"/>
              </a:ext>
            </a:extLst>
          </p:cNvPr>
          <p:cNvSpPr>
            <a:spLocks noGrp="1"/>
          </p:cNvSpPr>
          <p:nvPr>
            <p:ph type="ctrTitle"/>
          </p:nvPr>
        </p:nvSpPr>
        <p:spPr>
          <a:xfrm>
            <a:off x="0" y="0"/>
            <a:ext cx="12192000" cy="6858000"/>
          </a:xfrm>
        </p:spPr>
        <p:txBody>
          <a:bodyPr>
            <a:normAutofit/>
          </a:bodyPr>
          <a:lstStyle/>
          <a:p>
            <a:r>
              <a:rPr lang="en-US" sz="23900" b="1" dirty="0">
                <a:solidFill>
                  <a:schemeClr val="accent1">
                    <a:lumMod val="75000"/>
                  </a:schemeClr>
                </a:solidFill>
              </a:rPr>
              <a:t>9348 %</a:t>
            </a:r>
            <a:br>
              <a:rPr lang="en-US" sz="7200" b="1" dirty="0">
                <a:solidFill>
                  <a:schemeClr val="accent1">
                    <a:lumMod val="75000"/>
                  </a:schemeClr>
                </a:solidFill>
              </a:rPr>
            </a:br>
            <a:r>
              <a:rPr lang="en-US" sz="4800" b="1" dirty="0">
                <a:solidFill>
                  <a:schemeClr val="accent1">
                    <a:lumMod val="75000"/>
                  </a:schemeClr>
                </a:solidFill>
              </a:rPr>
              <a:t> </a:t>
            </a:r>
            <a:br>
              <a:rPr lang="en-US" sz="7200" b="1" dirty="0">
                <a:solidFill>
                  <a:schemeClr val="accent1">
                    <a:lumMod val="75000"/>
                  </a:schemeClr>
                </a:solidFill>
              </a:rPr>
            </a:br>
            <a:endParaRPr lang="en-US" sz="7200" b="1" dirty="0">
              <a:solidFill>
                <a:schemeClr val="accent1">
                  <a:lumMod val="75000"/>
                </a:schemeClr>
              </a:solidFill>
            </a:endParaRPr>
          </a:p>
        </p:txBody>
      </p:sp>
      <p:sp>
        <p:nvSpPr>
          <p:cNvPr id="5" name="TextBox 4">
            <a:extLst>
              <a:ext uri="{FF2B5EF4-FFF2-40B4-BE49-F238E27FC236}">
                <a16:creationId xmlns:a16="http://schemas.microsoft.com/office/drawing/2014/main" id="{56C45C1A-A462-AA9D-BAF1-681E0A024475}"/>
              </a:ext>
            </a:extLst>
          </p:cNvPr>
          <p:cNvSpPr txBox="1"/>
          <p:nvPr/>
        </p:nvSpPr>
        <p:spPr>
          <a:xfrm>
            <a:off x="2122343" y="6087254"/>
            <a:ext cx="11448184" cy="338554"/>
          </a:xfrm>
          <a:prstGeom prst="rect">
            <a:avLst/>
          </a:prstGeom>
          <a:noFill/>
        </p:spPr>
        <p:txBody>
          <a:bodyPr wrap="square">
            <a:spAutoFit/>
          </a:bodyPr>
          <a:lstStyle/>
          <a:p>
            <a:pPr marL="285750" indent="-285750">
              <a:buFont typeface="Calibri" panose="020F0502020204030204" pitchFamily="34" charset="0"/>
              <a:buChar char="⁻"/>
            </a:pPr>
            <a:r>
              <a:rPr lang="en-US" sz="800" dirty="0">
                <a:hlinkClick r:id="rId3"/>
              </a:rPr>
              <a:t>https://www.verbolabs.com/internet-users-by-languages-worldwide/</a:t>
            </a:r>
            <a:endParaRPr lang="ar-JO" sz="800" dirty="0"/>
          </a:p>
          <a:p>
            <a:pPr marL="285750" indent="-285750">
              <a:buFont typeface="Calibri" panose="020F0502020204030204" pitchFamily="34" charset="0"/>
              <a:buChar char="⁻"/>
            </a:pPr>
            <a:r>
              <a:rPr lang="en-US" sz="800" dirty="0" err="1"/>
              <a:t>Alwaneen</a:t>
            </a:r>
            <a:r>
              <a:rPr lang="en-US" sz="800" dirty="0"/>
              <a:t>, Tahani H., Aqil M. Azmi, Hatim A. </a:t>
            </a:r>
            <a:r>
              <a:rPr lang="en-US" sz="800" dirty="0" err="1"/>
              <a:t>Aboalsamh</a:t>
            </a:r>
            <a:r>
              <a:rPr lang="en-US" sz="800" dirty="0"/>
              <a:t>, Erik Cambria, and Amir Hussain. "Arabic question answering system: a survey." Artificial Intelligence Review (2022): 1-47.</a:t>
            </a:r>
          </a:p>
        </p:txBody>
      </p:sp>
    </p:spTree>
    <p:extLst>
      <p:ext uri="{BB962C8B-B14F-4D97-AF65-F5344CB8AC3E}">
        <p14:creationId xmlns:p14="http://schemas.microsoft.com/office/powerpoint/2010/main" val="2820224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 name="Title 1">
            <a:extLst>
              <a:ext uri="{FF2B5EF4-FFF2-40B4-BE49-F238E27FC236}">
                <a16:creationId xmlns:a16="http://schemas.microsoft.com/office/drawing/2014/main" id="{8DB097C5-D88F-5DA2-D7C9-7F0CB72ADD55}"/>
              </a:ext>
            </a:extLst>
          </p:cNvPr>
          <p:cNvSpPr txBox="1">
            <a:spLocks/>
          </p:cNvSpPr>
          <p:nvPr/>
        </p:nvSpPr>
        <p:spPr>
          <a:xfrm>
            <a:off x="5740574"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a:t>
            </a:r>
            <a:endParaRPr lang="en-US" dirty="0">
              <a:solidFill>
                <a:schemeClr val="accent1">
                  <a:lumMod val="75000"/>
                </a:schemeClr>
              </a:solidFill>
            </a:endParaRPr>
          </a:p>
        </p:txBody>
      </p:sp>
      <p:sp>
        <p:nvSpPr>
          <p:cNvPr id="5" name="Title 1">
            <a:extLst>
              <a:ext uri="{FF2B5EF4-FFF2-40B4-BE49-F238E27FC236}">
                <a16:creationId xmlns:a16="http://schemas.microsoft.com/office/drawing/2014/main" id="{9D5FEB8D-A278-8609-56AB-3BB8D7FAC510}"/>
              </a:ext>
            </a:extLst>
          </p:cNvPr>
          <p:cNvSpPr txBox="1">
            <a:spLocks/>
          </p:cNvSpPr>
          <p:nvPr/>
        </p:nvSpPr>
        <p:spPr>
          <a:xfrm>
            <a:off x="2977474" y="2668"/>
            <a:ext cx="7199855"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Bidirectional</a:t>
            </a:r>
          </a:p>
        </p:txBody>
      </p:sp>
      <p:sp>
        <p:nvSpPr>
          <p:cNvPr id="6" name="Title 1">
            <a:extLst>
              <a:ext uri="{FF2B5EF4-FFF2-40B4-BE49-F238E27FC236}">
                <a16:creationId xmlns:a16="http://schemas.microsoft.com/office/drawing/2014/main" id="{E6742563-0189-FB57-78C4-EA5BA91F2F16}"/>
              </a:ext>
            </a:extLst>
          </p:cNvPr>
          <p:cNvSpPr txBox="1">
            <a:spLocks/>
          </p:cNvSpPr>
          <p:nvPr/>
        </p:nvSpPr>
        <p:spPr>
          <a:xfrm>
            <a:off x="5393827"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B</a:t>
            </a:r>
            <a:endParaRPr lang="en-US" dirty="0">
              <a:solidFill>
                <a:schemeClr val="accent1">
                  <a:lumMod val="75000"/>
                </a:schemeClr>
              </a:solidFill>
            </a:endParaRPr>
          </a:p>
        </p:txBody>
      </p:sp>
      <p:sp>
        <p:nvSpPr>
          <p:cNvPr id="7" name="Title 1">
            <a:extLst>
              <a:ext uri="{FF2B5EF4-FFF2-40B4-BE49-F238E27FC236}">
                <a16:creationId xmlns:a16="http://schemas.microsoft.com/office/drawing/2014/main" id="{9802DA29-F603-60C6-EBE2-02847AF87560}"/>
              </a:ext>
            </a:extLst>
          </p:cNvPr>
          <p:cNvSpPr txBox="1">
            <a:spLocks/>
          </p:cNvSpPr>
          <p:nvPr/>
        </p:nvSpPr>
        <p:spPr>
          <a:xfrm>
            <a:off x="6066770" y="356848"/>
            <a:ext cx="171797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R</a:t>
            </a:r>
            <a:endParaRPr lang="en-US" dirty="0">
              <a:solidFill>
                <a:schemeClr val="accent1">
                  <a:lumMod val="75000"/>
                </a:schemeClr>
              </a:solidFill>
            </a:endParaRPr>
          </a:p>
        </p:txBody>
      </p:sp>
      <p:sp>
        <p:nvSpPr>
          <p:cNvPr id="9" name="Title 1">
            <a:extLst>
              <a:ext uri="{FF2B5EF4-FFF2-40B4-BE49-F238E27FC236}">
                <a16:creationId xmlns:a16="http://schemas.microsoft.com/office/drawing/2014/main" id="{58586614-D909-51F0-2112-D2F80D76E25E}"/>
              </a:ext>
            </a:extLst>
          </p:cNvPr>
          <p:cNvSpPr txBox="1">
            <a:spLocks/>
          </p:cNvSpPr>
          <p:nvPr/>
        </p:nvSpPr>
        <p:spPr>
          <a:xfrm>
            <a:off x="6389027" y="356848"/>
            <a:ext cx="2067350"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T</a:t>
            </a:r>
            <a:endParaRPr lang="en-US" dirty="0">
              <a:solidFill>
                <a:schemeClr val="accent1">
                  <a:lumMod val="75000"/>
                </a:schemeClr>
              </a:solidFill>
            </a:endParaRPr>
          </a:p>
        </p:txBody>
      </p:sp>
      <p:sp>
        <p:nvSpPr>
          <p:cNvPr id="15" name="Title 1">
            <a:extLst>
              <a:ext uri="{FF2B5EF4-FFF2-40B4-BE49-F238E27FC236}">
                <a16:creationId xmlns:a16="http://schemas.microsoft.com/office/drawing/2014/main" id="{056FEEB6-D1C5-C724-D70F-7793E60B97EE}"/>
              </a:ext>
            </a:extLst>
          </p:cNvPr>
          <p:cNvSpPr txBox="1">
            <a:spLocks/>
          </p:cNvSpPr>
          <p:nvPr/>
        </p:nvSpPr>
        <p:spPr>
          <a:xfrm>
            <a:off x="4331143" y="2668"/>
            <a:ext cx="5170803"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Encoder</a:t>
            </a:r>
          </a:p>
        </p:txBody>
      </p:sp>
      <p:sp>
        <p:nvSpPr>
          <p:cNvPr id="16" name="Title 1">
            <a:extLst>
              <a:ext uri="{FF2B5EF4-FFF2-40B4-BE49-F238E27FC236}">
                <a16:creationId xmlns:a16="http://schemas.microsoft.com/office/drawing/2014/main" id="{5FE742B1-0BBD-1DBB-40D2-06962AE382FF}"/>
              </a:ext>
            </a:extLst>
          </p:cNvPr>
          <p:cNvSpPr txBox="1">
            <a:spLocks/>
          </p:cNvSpPr>
          <p:nvPr/>
        </p:nvSpPr>
        <p:spPr>
          <a:xfrm>
            <a:off x="5248445" y="2668"/>
            <a:ext cx="924561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Representations</a:t>
            </a:r>
          </a:p>
        </p:txBody>
      </p:sp>
      <p:sp>
        <p:nvSpPr>
          <p:cNvPr id="17" name="Title 1">
            <a:extLst>
              <a:ext uri="{FF2B5EF4-FFF2-40B4-BE49-F238E27FC236}">
                <a16:creationId xmlns:a16="http://schemas.microsoft.com/office/drawing/2014/main" id="{458502A4-018E-1589-D05A-3F0DDE47B723}"/>
              </a:ext>
            </a:extLst>
          </p:cNvPr>
          <p:cNvSpPr txBox="1">
            <a:spLocks/>
          </p:cNvSpPr>
          <p:nvPr/>
        </p:nvSpPr>
        <p:spPr>
          <a:xfrm>
            <a:off x="7510397" y="2668"/>
            <a:ext cx="4736907"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Transformers</a:t>
            </a:r>
          </a:p>
        </p:txBody>
      </p:sp>
      <p:sp>
        <p:nvSpPr>
          <p:cNvPr id="18" name="Title 1">
            <a:extLst>
              <a:ext uri="{FF2B5EF4-FFF2-40B4-BE49-F238E27FC236}">
                <a16:creationId xmlns:a16="http://schemas.microsoft.com/office/drawing/2014/main" id="{F69D796C-845D-D3FF-92AD-2011CE7C475C}"/>
              </a:ext>
            </a:extLst>
          </p:cNvPr>
          <p:cNvSpPr txBox="1">
            <a:spLocks/>
          </p:cNvSpPr>
          <p:nvPr/>
        </p:nvSpPr>
        <p:spPr>
          <a:xfrm>
            <a:off x="6974749" y="2668"/>
            <a:ext cx="447494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t>from</a:t>
            </a:r>
          </a:p>
        </p:txBody>
      </p:sp>
      <p:pic>
        <p:nvPicPr>
          <p:cNvPr id="19" name="Picture 2">
            <a:extLst>
              <a:ext uri="{FF2B5EF4-FFF2-40B4-BE49-F238E27FC236}">
                <a16:creationId xmlns:a16="http://schemas.microsoft.com/office/drawing/2014/main" id="{7A975B3E-50D4-2940-210C-8ADF26B0C1C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54498" y="1676907"/>
            <a:ext cx="7592028" cy="4238901"/>
          </a:xfrm>
          <a:prstGeom prst="rect">
            <a:avLst/>
          </a:prstGeom>
          <a:noFill/>
        </p:spPr>
      </p:pic>
      <p:pic>
        <p:nvPicPr>
          <p:cNvPr id="14" name="Picture 6">
            <a:extLst>
              <a:ext uri="{FF2B5EF4-FFF2-40B4-BE49-F238E27FC236}">
                <a16:creationId xmlns:a16="http://schemas.microsoft.com/office/drawing/2014/main" id="{9422E95C-48C4-8B62-B8D2-D0D347953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06" y="2063158"/>
            <a:ext cx="2032322" cy="3180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373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0" name="Title 1">
            <a:extLst>
              <a:ext uri="{FF2B5EF4-FFF2-40B4-BE49-F238E27FC236}">
                <a16:creationId xmlns:a16="http://schemas.microsoft.com/office/drawing/2014/main" id="{6501FE4D-4819-45D1-7068-19E20E13F14F}"/>
              </a:ext>
            </a:extLst>
          </p:cNvPr>
          <p:cNvSpPr txBox="1">
            <a:spLocks/>
          </p:cNvSpPr>
          <p:nvPr/>
        </p:nvSpPr>
        <p:spPr>
          <a:xfrm>
            <a:off x="3443094" y="2286214"/>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L</a:t>
            </a:r>
            <a:r>
              <a:rPr lang="en-US" sz="3100" dirty="0"/>
              <a:t>earning</a:t>
            </a:r>
          </a:p>
        </p:txBody>
      </p:sp>
      <p:sp>
        <p:nvSpPr>
          <p:cNvPr id="21" name="Title 1">
            <a:extLst>
              <a:ext uri="{FF2B5EF4-FFF2-40B4-BE49-F238E27FC236}">
                <a16:creationId xmlns:a16="http://schemas.microsoft.com/office/drawing/2014/main" id="{CC055BEB-7A07-AD5C-B83D-BE9182AB9760}"/>
              </a:ext>
            </a:extLst>
          </p:cNvPr>
          <p:cNvSpPr txBox="1">
            <a:spLocks/>
          </p:cNvSpPr>
          <p:nvPr/>
        </p:nvSpPr>
        <p:spPr>
          <a:xfrm>
            <a:off x="1844797" y="2286214"/>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E</a:t>
            </a:r>
            <a:r>
              <a:rPr lang="en-US" sz="3100" dirty="0"/>
              <a:t>fficiently</a:t>
            </a:r>
          </a:p>
        </p:txBody>
      </p:sp>
      <p:sp>
        <p:nvSpPr>
          <p:cNvPr id="22" name="Title 1">
            <a:extLst>
              <a:ext uri="{FF2B5EF4-FFF2-40B4-BE49-F238E27FC236}">
                <a16:creationId xmlns:a16="http://schemas.microsoft.com/office/drawing/2014/main" id="{102AF078-509A-0979-89CD-DC6E4D9098B0}"/>
              </a:ext>
            </a:extLst>
          </p:cNvPr>
          <p:cNvSpPr txBox="1">
            <a:spLocks/>
          </p:cNvSpPr>
          <p:nvPr/>
        </p:nvSpPr>
        <p:spPr>
          <a:xfrm>
            <a:off x="1858408" y="2606271"/>
            <a:ext cx="1005863"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a:t>
            </a:r>
            <a:r>
              <a:rPr lang="en-US" sz="3200" b="1" dirty="0">
                <a:noFill/>
              </a:rPr>
              <a:t>E</a:t>
            </a:r>
            <a:endParaRPr lang="en-US" sz="3200" dirty="0">
              <a:noFill/>
            </a:endParaRPr>
          </a:p>
        </p:txBody>
      </p:sp>
      <p:sp>
        <p:nvSpPr>
          <p:cNvPr id="23" name="Title 1">
            <a:extLst>
              <a:ext uri="{FF2B5EF4-FFF2-40B4-BE49-F238E27FC236}">
                <a16:creationId xmlns:a16="http://schemas.microsoft.com/office/drawing/2014/main" id="{25166575-5B30-965A-C041-DEC1958C0584}"/>
              </a:ext>
            </a:extLst>
          </p:cNvPr>
          <p:cNvSpPr txBox="1">
            <a:spLocks/>
          </p:cNvSpPr>
          <p:nvPr/>
        </p:nvSpPr>
        <p:spPr>
          <a:xfrm>
            <a:off x="4357147" y="2286214"/>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t>an</a:t>
            </a:r>
          </a:p>
        </p:txBody>
      </p:sp>
      <p:sp>
        <p:nvSpPr>
          <p:cNvPr id="24" name="Title 1">
            <a:extLst>
              <a:ext uri="{FF2B5EF4-FFF2-40B4-BE49-F238E27FC236}">
                <a16:creationId xmlns:a16="http://schemas.microsoft.com/office/drawing/2014/main" id="{F71636B9-9C8A-2CE2-6875-184542C0E254}"/>
              </a:ext>
            </a:extLst>
          </p:cNvPr>
          <p:cNvSpPr txBox="1">
            <a:spLocks/>
          </p:cNvSpPr>
          <p:nvPr/>
        </p:nvSpPr>
        <p:spPr>
          <a:xfrm>
            <a:off x="6374940" y="2286214"/>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t>that</a:t>
            </a:r>
          </a:p>
        </p:txBody>
      </p:sp>
      <p:sp>
        <p:nvSpPr>
          <p:cNvPr id="25" name="Title 1">
            <a:extLst>
              <a:ext uri="{FF2B5EF4-FFF2-40B4-BE49-F238E27FC236}">
                <a16:creationId xmlns:a16="http://schemas.microsoft.com/office/drawing/2014/main" id="{B3C9461E-2285-B4BD-C22A-D71C0F6C9AD9}"/>
              </a:ext>
            </a:extLst>
          </p:cNvPr>
          <p:cNvSpPr txBox="1">
            <a:spLocks/>
          </p:cNvSpPr>
          <p:nvPr/>
        </p:nvSpPr>
        <p:spPr>
          <a:xfrm>
            <a:off x="7577342" y="2286214"/>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C</a:t>
            </a:r>
            <a:r>
              <a:rPr lang="en-US" sz="3100" dirty="0"/>
              <a:t>lassifies</a:t>
            </a:r>
          </a:p>
        </p:txBody>
      </p:sp>
      <p:sp>
        <p:nvSpPr>
          <p:cNvPr id="26" name="Title 1">
            <a:extLst>
              <a:ext uri="{FF2B5EF4-FFF2-40B4-BE49-F238E27FC236}">
                <a16:creationId xmlns:a16="http://schemas.microsoft.com/office/drawing/2014/main" id="{93CC673E-2407-4436-178A-1BBEB7C37309}"/>
              </a:ext>
            </a:extLst>
          </p:cNvPr>
          <p:cNvSpPr txBox="1">
            <a:spLocks/>
          </p:cNvSpPr>
          <p:nvPr/>
        </p:nvSpPr>
        <p:spPr>
          <a:xfrm>
            <a:off x="8761682" y="2286214"/>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T</a:t>
            </a:r>
            <a:r>
              <a:rPr lang="en-US" sz="3100" dirty="0"/>
              <a:t>oken</a:t>
            </a:r>
          </a:p>
        </p:txBody>
      </p:sp>
      <p:sp>
        <p:nvSpPr>
          <p:cNvPr id="27" name="Title 1">
            <a:extLst>
              <a:ext uri="{FF2B5EF4-FFF2-40B4-BE49-F238E27FC236}">
                <a16:creationId xmlns:a16="http://schemas.microsoft.com/office/drawing/2014/main" id="{44526412-AA96-AC57-D12A-D1FBFCC3D6BE}"/>
              </a:ext>
            </a:extLst>
          </p:cNvPr>
          <p:cNvSpPr txBox="1">
            <a:spLocks/>
          </p:cNvSpPr>
          <p:nvPr/>
        </p:nvSpPr>
        <p:spPr>
          <a:xfrm>
            <a:off x="3831029" y="278194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R</a:t>
            </a:r>
            <a:r>
              <a:rPr lang="en-US" sz="3100" dirty="0"/>
              <a:t>eplacements</a:t>
            </a:r>
          </a:p>
        </p:txBody>
      </p:sp>
      <p:sp>
        <p:nvSpPr>
          <p:cNvPr id="28" name="Title 1">
            <a:extLst>
              <a:ext uri="{FF2B5EF4-FFF2-40B4-BE49-F238E27FC236}">
                <a16:creationId xmlns:a16="http://schemas.microsoft.com/office/drawing/2014/main" id="{FE4B2B8E-FF4E-12E0-8EA4-E97C36AADC01}"/>
              </a:ext>
            </a:extLst>
          </p:cNvPr>
          <p:cNvSpPr txBox="1">
            <a:spLocks/>
          </p:cNvSpPr>
          <p:nvPr/>
        </p:nvSpPr>
        <p:spPr>
          <a:xfrm>
            <a:off x="5896583" y="278194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solidFill>
                  <a:schemeClr val="bg1"/>
                </a:solidFill>
              </a:rPr>
              <a:t>A</a:t>
            </a:r>
            <a:r>
              <a:rPr lang="en-US" sz="3100" dirty="0"/>
              <a:t>ccurately</a:t>
            </a:r>
          </a:p>
        </p:txBody>
      </p:sp>
      <p:sp>
        <p:nvSpPr>
          <p:cNvPr id="29" name="Title 1">
            <a:extLst>
              <a:ext uri="{FF2B5EF4-FFF2-40B4-BE49-F238E27FC236}">
                <a16:creationId xmlns:a16="http://schemas.microsoft.com/office/drawing/2014/main" id="{8282D289-D884-545E-31B7-E5933AB323BF}"/>
              </a:ext>
            </a:extLst>
          </p:cNvPr>
          <p:cNvSpPr txBox="1">
            <a:spLocks/>
          </p:cNvSpPr>
          <p:nvPr/>
        </p:nvSpPr>
        <p:spPr>
          <a:xfrm>
            <a:off x="5434280" y="2599480"/>
            <a:ext cx="6617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E</a:t>
            </a:r>
            <a:r>
              <a:rPr lang="en-US" sz="3200" b="1" dirty="0">
                <a:noFill/>
              </a:rPr>
              <a:t>E</a:t>
            </a:r>
          </a:p>
        </p:txBody>
      </p:sp>
      <p:sp>
        <p:nvSpPr>
          <p:cNvPr id="30" name="Title 1">
            <a:extLst>
              <a:ext uri="{FF2B5EF4-FFF2-40B4-BE49-F238E27FC236}">
                <a16:creationId xmlns:a16="http://schemas.microsoft.com/office/drawing/2014/main" id="{DAE75A38-9D42-32DA-F9B5-1700BC524487}"/>
              </a:ext>
            </a:extLst>
          </p:cNvPr>
          <p:cNvSpPr txBox="1">
            <a:spLocks/>
          </p:cNvSpPr>
          <p:nvPr/>
        </p:nvSpPr>
        <p:spPr>
          <a:xfrm>
            <a:off x="7587875" y="2599480"/>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C</a:t>
            </a:r>
            <a:endParaRPr lang="en-US" sz="3200" dirty="0"/>
          </a:p>
        </p:txBody>
      </p:sp>
      <p:sp>
        <p:nvSpPr>
          <p:cNvPr id="31" name="Title 1">
            <a:extLst>
              <a:ext uri="{FF2B5EF4-FFF2-40B4-BE49-F238E27FC236}">
                <a16:creationId xmlns:a16="http://schemas.microsoft.com/office/drawing/2014/main" id="{FFDDAC98-1EA3-4C0E-7EA5-2A1D43205D42}"/>
              </a:ext>
            </a:extLst>
          </p:cNvPr>
          <p:cNvSpPr txBox="1">
            <a:spLocks/>
          </p:cNvSpPr>
          <p:nvPr/>
        </p:nvSpPr>
        <p:spPr>
          <a:xfrm>
            <a:off x="9082181" y="2604615"/>
            <a:ext cx="78907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r>
              <a:rPr lang="en-US" sz="3200" b="1" dirty="0">
                <a:noFill/>
              </a:rPr>
              <a:t>T</a:t>
            </a:r>
            <a:endParaRPr lang="en-US" sz="3200" dirty="0">
              <a:noFill/>
            </a:endParaRPr>
          </a:p>
        </p:txBody>
      </p:sp>
      <p:sp>
        <p:nvSpPr>
          <p:cNvPr id="32" name="Title 1">
            <a:extLst>
              <a:ext uri="{FF2B5EF4-FFF2-40B4-BE49-F238E27FC236}">
                <a16:creationId xmlns:a16="http://schemas.microsoft.com/office/drawing/2014/main" id="{CF59AF7A-45C6-963C-4CD9-EE4F72DA1435}"/>
              </a:ext>
            </a:extLst>
          </p:cNvPr>
          <p:cNvSpPr txBox="1">
            <a:spLocks/>
          </p:cNvSpPr>
          <p:nvPr/>
        </p:nvSpPr>
        <p:spPr>
          <a:xfrm>
            <a:off x="3860903" y="3098631"/>
            <a:ext cx="91117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R</a:t>
            </a:r>
            <a:r>
              <a:rPr lang="en-US" sz="3200" b="1" dirty="0">
                <a:noFill/>
              </a:rPr>
              <a:t>R</a:t>
            </a:r>
            <a:endParaRPr lang="en-US" sz="3200" dirty="0">
              <a:noFill/>
            </a:endParaRPr>
          </a:p>
        </p:txBody>
      </p:sp>
      <p:sp>
        <p:nvSpPr>
          <p:cNvPr id="33" name="Title 1">
            <a:extLst>
              <a:ext uri="{FF2B5EF4-FFF2-40B4-BE49-F238E27FC236}">
                <a16:creationId xmlns:a16="http://schemas.microsoft.com/office/drawing/2014/main" id="{4FE78A9C-7D61-A771-EA78-9B6FFF408DB2}"/>
              </a:ext>
            </a:extLst>
          </p:cNvPr>
          <p:cNvSpPr txBox="1">
            <a:spLocks/>
          </p:cNvSpPr>
          <p:nvPr/>
        </p:nvSpPr>
        <p:spPr>
          <a:xfrm>
            <a:off x="6214271" y="3100896"/>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A</a:t>
            </a:r>
            <a:endParaRPr lang="en-US" sz="3200" dirty="0"/>
          </a:p>
        </p:txBody>
      </p:sp>
      <p:sp>
        <p:nvSpPr>
          <p:cNvPr id="34" name="Title 1">
            <a:extLst>
              <a:ext uri="{FF2B5EF4-FFF2-40B4-BE49-F238E27FC236}">
                <a16:creationId xmlns:a16="http://schemas.microsoft.com/office/drawing/2014/main" id="{FB42C205-3588-FAD2-67AB-6BDAD2BB4E6D}"/>
              </a:ext>
            </a:extLst>
          </p:cNvPr>
          <p:cNvSpPr txBox="1">
            <a:spLocks/>
          </p:cNvSpPr>
          <p:nvPr/>
        </p:nvSpPr>
        <p:spPr>
          <a:xfrm>
            <a:off x="3485053" y="2604392"/>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L</a:t>
            </a:r>
            <a:endParaRPr lang="en-US" sz="3200" dirty="0"/>
          </a:p>
        </p:txBody>
      </p:sp>
      <p:sp>
        <p:nvSpPr>
          <p:cNvPr id="35" name="Title 1">
            <a:extLst>
              <a:ext uri="{FF2B5EF4-FFF2-40B4-BE49-F238E27FC236}">
                <a16:creationId xmlns:a16="http://schemas.microsoft.com/office/drawing/2014/main" id="{DC103153-FBB3-D4E3-3392-8B8F2DCAF8BE}"/>
              </a:ext>
            </a:extLst>
          </p:cNvPr>
          <p:cNvSpPr txBox="1">
            <a:spLocks/>
          </p:cNvSpPr>
          <p:nvPr/>
        </p:nvSpPr>
        <p:spPr>
          <a:xfrm>
            <a:off x="5378309" y="2285043"/>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dirty="0">
                <a:noFill/>
              </a:rPr>
              <a:t>E</a:t>
            </a:r>
            <a:r>
              <a:rPr lang="en-US" sz="3100" dirty="0"/>
              <a:t>ncoder</a:t>
            </a:r>
            <a:r>
              <a:rPr lang="en-US" sz="3100" dirty="0">
                <a:noFill/>
              </a:rPr>
              <a:t>r</a:t>
            </a:r>
          </a:p>
        </p:txBody>
      </p:sp>
    </p:spTree>
    <p:extLst>
      <p:ext uri="{BB962C8B-B14F-4D97-AF65-F5344CB8AC3E}">
        <p14:creationId xmlns:p14="http://schemas.microsoft.com/office/powerpoint/2010/main" val="380114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43" name="Title 1">
            <a:extLst>
              <a:ext uri="{FF2B5EF4-FFF2-40B4-BE49-F238E27FC236}">
                <a16:creationId xmlns:a16="http://schemas.microsoft.com/office/drawing/2014/main" id="{5FA74EAE-8DC9-64EB-1963-4C87E86FF290}"/>
              </a:ext>
            </a:extLst>
          </p:cNvPr>
          <p:cNvSpPr txBox="1">
            <a:spLocks/>
          </p:cNvSpPr>
          <p:nvPr/>
        </p:nvSpPr>
        <p:spPr>
          <a:xfrm>
            <a:off x="2831375" y="-316425"/>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Learning</a:t>
            </a:r>
          </a:p>
        </p:txBody>
      </p:sp>
      <p:sp>
        <p:nvSpPr>
          <p:cNvPr id="44" name="Title 1">
            <a:extLst>
              <a:ext uri="{FF2B5EF4-FFF2-40B4-BE49-F238E27FC236}">
                <a16:creationId xmlns:a16="http://schemas.microsoft.com/office/drawing/2014/main" id="{28BABF45-6D5D-7B2E-656E-0436079CC92C}"/>
              </a:ext>
            </a:extLst>
          </p:cNvPr>
          <p:cNvSpPr txBox="1">
            <a:spLocks/>
          </p:cNvSpPr>
          <p:nvPr/>
        </p:nvSpPr>
        <p:spPr>
          <a:xfrm>
            <a:off x="1781718"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Efficiently</a:t>
            </a:r>
          </a:p>
        </p:txBody>
      </p:sp>
      <p:sp>
        <p:nvSpPr>
          <p:cNvPr id="45" name="Title 1">
            <a:extLst>
              <a:ext uri="{FF2B5EF4-FFF2-40B4-BE49-F238E27FC236}">
                <a16:creationId xmlns:a16="http://schemas.microsoft.com/office/drawing/2014/main" id="{369FFE6E-3678-9314-794F-99465F9A50A6}"/>
              </a:ext>
            </a:extLst>
          </p:cNvPr>
          <p:cNvSpPr txBox="1">
            <a:spLocks/>
          </p:cNvSpPr>
          <p:nvPr/>
        </p:nvSpPr>
        <p:spPr>
          <a:xfrm>
            <a:off x="3414525"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an</a:t>
            </a:r>
          </a:p>
        </p:txBody>
      </p:sp>
      <p:sp>
        <p:nvSpPr>
          <p:cNvPr id="46" name="Title 1">
            <a:extLst>
              <a:ext uri="{FF2B5EF4-FFF2-40B4-BE49-F238E27FC236}">
                <a16:creationId xmlns:a16="http://schemas.microsoft.com/office/drawing/2014/main" id="{41150660-F4B7-C2F1-D9EF-E33E4880A129}"/>
              </a:ext>
            </a:extLst>
          </p:cNvPr>
          <p:cNvSpPr txBox="1">
            <a:spLocks/>
          </p:cNvSpPr>
          <p:nvPr/>
        </p:nvSpPr>
        <p:spPr>
          <a:xfrm>
            <a:off x="4763652"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that</a:t>
            </a:r>
          </a:p>
        </p:txBody>
      </p:sp>
      <p:sp>
        <p:nvSpPr>
          <p:cNvPr id="47" name="Title 1">
            <a:extLst>
              <a:ext uri="{FF2B5EF4-FFF2-40B4-BE49-F238E27FC236}">
                <a16:creationId xmlns:a16="http://schemas.microsoft.com/office/drawing/2014/main" id="{0C0BE4AA-6EF9-18B5-B180-99D6D2DF0100}"/>
              </a:ext>
            </a:extLst>
          </p:cNvPr>
          <p:cNvSpPr txBox="1">
            <a:spLocks/>
          </p:cNvSpPr>
          <p:nvPr/>
        </p:nvSpPr>
        <p:spPr>
          <a:xfrm>
            <a:off x="5569825" y="-316425"/>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Classifies</a:t>
            </a:r>
          </a:p>
        </p:txBody>
      </p:sp>
      <p:sp>
        <p:nvSpPr>
          <p:cNvPr id="48" name="Title 1">
            <a:extLst>
              <a:ext uri="{FF2B5EF4-FFF2-40B4-BE49-F238E27FC236}">
                <a16:creationId xmlns:a16="http://schemas.microsoft.com/office/drawing/2014/main" id="{63382C6D-0A5B-9C15-563F-D7B6749874BF}"/>
              </a:ext>
            </a:extLst>
          </p:cNvPr>
          <p:cNvSpPr txBox="1">
            <a:spLocks/>
          </p:cNvSpPr>
          <p:nvPr/>
        </p:nvSpPr>
        <p:spPr>
          <a:xfrm>
            <a:off x="6372923"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Token</a:t>
            </a:r>
          </a:p>
        </p:txBody>
      </p:sp>
      <p:sp>
        <p:nvSpPr>
          <p:cNvPr id="49" name="Title 1">
            <a:extLst>
              <a:ext uri="{FF2B5EF4-FFF2-40B4-BE49-F238E27FC236}">
                <a16:creationId xmlns:a16="http://schemas.microsoft.com/office/drawing/2014/main" id="{92B9E7F0-4290-F259-B3D0-F7CE88A45F83}"/>
              </a:ext>
            </a:extLst>
          </p:cNvPr>
          <p:cNvSpPr txBox="1">
            <a:spLocks/>
          </p:cNvSpPr>
          <p:nvPr/>
        </p:nvSpPr>
        <p:spPr>
          <a:xfrm>
            <a:off x="7124477" y="-31642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Replacements</a:t>
            </a:r>
          </a:p>
        </p:txBody>
      </p:sp>
      <p:sp>
        <p:nvSpPr>
          <p:cNvPr id="50" name="Title 1">
            <a:extLst>
              <a:ext uri="{FF2B5EF4-FFF2-40B4-BE49-F238E27FC236}">
                <a16:creationId xmlns:a16="http://schemas.microsoft.com/office/drawing/2014/main" id="{1AD2609D-51F0-FB41-9330-9FD56B6BDC82}"/>
              </a:ext>
            </a:extLst>
          </p:cNvPr>
          <p:cNvSpPr txBox="1">
            <a:spLocks/>
          </p:cNvSpPr>
          <p:nvPr/>
        </p:nvSpPr>
        <p:spPr>
          <a:xfrm>
            <a:off x="8480787" y="-31642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Accurately</a:t>
            </a:r>
          </a:p>
        </p:txBody>
      </p:sp>
      <p:sp>
        <p:nvSpPr>
          <p:cNvPr id="51" name="Title 1">
            <a:extLst>
              <a:ext uri="{FF2B5EF4-FFF2-40B4-BE49-F238E27FC236}">
                <a16:creationId xmlns:a16="http://schemas.microsoft.com/office/drawing/2014/main" id="{E4E7F889-8BCF-1F66-FA91-27809E2A598F}"/>
              </a:ext>
            </a:extLst>
          </p:cNvPr>
          <p:cNvSpPr txBox="1">
            <a:spLocks/>
          </p:cNvSpPr>
          <p:nvPr/>
        </p:nvSpPr>
        <p:spPr>
          <a:xfrm>
            <a:off x="5947030"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C</a:t>
            </a:r>
            <a:endParaRPr lang="en-US" sz="4300" dirty="0">
              <a:solidFill>
                <a:schemeClr val="accent1">
                  <a:lumMod val="75000"/>
                </a:schemeClr>
              </a:solidFill>
            </a:endParaRPr>
          </a:p>
        </p:txBody>
      </p:sp>
      <p:sp>
        <p:nvSpPr>
          <p:cNvPr id="52" name="Title 1">
            <a:extLst>
              <a:ext uri="{FF2B5EF4-FFF2-40B4-BE49-F238E27FC236}">
                <a16:creationId xmlns:a16="http://schemas.microsoft.com/office/drawing/2014/main" id="{3A9841AC-BDEC-A899-CBC2-3777F13E8020}"/>
              </a:ext>
            </a:extLst>
          </p:cNvPr>
          <p:cNvSpPr txBox="1">
            <a:spLocks/>
          </p:cNvSpPr>
          <p:nvPr/>
        </p:nvSpPr>
        <p:spPr>
          <a:xfrm>
            <a:off x="6902461"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A</a:t>
            </a:r>
            <a:endParaRPr lang="en-US" sz="4300" dirty="0">
              <a:solidFill>
                <a:schemeClr val="accent1">
                  <a:lumMod val="75000"/>
                </a:schemeClr>
              </a:solidFill>
            </a:endParaRPr>
          </a:p>
        </p:txBody>
      </p:sp>
      <p:sp>
        <p:nvSpPr>
          <p:cNvPr id="53" name="Title 1">
            <a:extLst>
              <a:ext uri="{FF2B5EF4-FFF2-40B4-BE49-F238E27FC236}">
                <a16:creationId xmlns:a16="http://schemas.microsoft.com/office/drawing/2014/main" id="{83E39A0E-B6DB-ACB8-3A43-11311D306785}"/>
              </a:ext>
            </a:extLst>
          </p:cNvPr>
          <p:cNvSpPr txBox="1">
            <a:spLocks/>
          </p:cNvSpPr>
          <p:nvPr/>
        </p:nvSpPr>
        <p:spPr>
          <a:xfrm>
            <a:off x="5320234"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L</a:t>
            </a:r>
            <a:endParaRPr lang="en-US" sz="4300" dirty="0">
              <a:solidFill>
                <a:schemeClr val="accent1">
                  <a:lumMod val="75000"/>
                </a:schemeClr>
              </a:solidFill>
            </a:endParaRPr>
          </a:p>
        </p:txBody>
      </p:sp>
      <p:pic>
        <p:nvPicPr>
          <p:cNvPr id="54" name="Picture 2">
            <a:extLst>
              <a:ext uri="{FF2B5EF4-FFF2-40B4-BE49-F238E27FC236}">
                <a16:creationId xmlns:a16="http://schemas.microsoft.com/office/drawing/2014/main" id="{DF84554A-D176-4D4A-0F3F-006522462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9" y="1827544"/>
            <a:ext cx="11746542" cy="3588600"/>
          </a:xfrm>
          <a:prstGeom prst="rect">
            <a:avLst/>
          </a:prstGeom>
          <a:noFill/>
          <a:extLst>
            <a:ext uri="{909E8E84-426E-40DD-AFC4-6F175D3DCCD1}">
              <a14:hiddenFill xmlns:a14="http://schemas.microsoft.com/office/drawing/2010/main">
                <a:solidFill>
                  <a:srgbClr val="FFFFFF"/>
                </a:solidFill>
              </a14:hiddenFill>
            </a:ext>
          </a:extLst>
        </p:spPr>
      </p:pic>
      <p:sp>
        <p:nvSpPr>
          <p:cNvPr id="56" name="Title 1">
            <a:extLst>
              <a:ext uri="{FF2B5EF4-FFF2-40B4-BE49-F238E27FC236}">
                <a16:creationId xmlns:a16="http://schemas.microsoft.com/office/drawing/2014/main" id="{6DEE7135-ACA5-A452-17B2-353E27CAEDBC}"/>
              </a:ext>
            </a:extLst>
          </p:cNvPr>
          <p:cNvSpPr txBox="1">
            <a:spLocks/>
          </p:cNvSpPr>
          <p:nvPr/>
        </p:nvSpPr>
        <p:spPr>
          <a:xfrm>
            <a:off x="4107094"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Encoder</a:t>
            </a:r>
            <a:r>
              <a:rPr lang="en-US" sz="2000" dirty="0">
                <a:noFill/>
              </a:rPr>
              <a:t>r</a:t>
            </a:r>
          </a:p>
        </p:txBody>
      </p:sp>
      <p:sp>
        <p:nvSpPr>
          <p:cNvPr id="57" name="Title 1">
            <a:extLst>
              <a:ext uri="{FF2B5EF4-FFF2-40B4-BE49-F238E27FC236}">
                <a16:creationId xmlns:a16="http://schemas.microsoft.com/office/drawing/2014/main" id="{140F8985-FC14-1B56-7E4E-3CF870F3C656}"/>
              </a:ext>
            </a:extLst>
          </p:cNvPr>
          <p:cNvSpPr txBox="1">
            <a:spLocks/>
          </p:cNvSpPr>
          <p:nvPr/>
        </p:nvSpPr>
        <p:spPr>
          <a:xfrm>
            <a:off x="5000821" y="597481"/>
            <a:ext cx="710673"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E</a:t>
            </a:r>
            <a:r>
              <a:rPr lang="en-US" sz="4200" b="1" dirty="0">
                <a:noFill/>
              </a:rPr>
              <a:t>E</a:t>
            </a:r>
            <a:endParaRPr lang="en-US" sz="4200" dirty="0">
              <a:noFill/>
            </a:endParaRPr>
          </a:p>
        </p:txBody>
      </p:sp>
      <p:sp>
        <p:nvSpPr>
          <p:cNvPr id="58" name="Title 1">
            <a:extLst>
              <a:ext uri="{FF2B5EF4-FFF2-40B4-BE49-F238E27FC236}">
                <a16:creationId xmlns:a16="http://schemas.microsoft.com/office/drawing/2014/main" id="{BBE913BD-EEEE-07F8-4608-4C238C9ECF26}"/>
              </a:ext>
            </a:extLst>
          </p:cNvPr>
          <p:cNvSpPr txBox="1">
            <a:spLocks/>
          </p:cNvSpPr>
          <p:nvPr/>
        </p:nvSpPr>
        <p:spPr>
          <a:xfrm>
            <a:off x="6291039" y="597481"/>
            <a:ext cx="789074"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r>
              <a:rPr lang="en-US" sz="4200" b="1" dirty="0">
                <a:noFill/>
              </a:rPr>
              <a:t>T</a:t>
            </a:r>
            <a:endParaRPr lang="en-US" sz="4200" dirty="0">
              <a:noFill/>
            </a:endParaRPr>
          </a:p>
        </p:txBody>
      </p:sp>
      <p:sp>
        <p:nvSpPr>
          <p:cNvPr id="59" name="Title 1">
            <a:extLst>
              <a:ext uri="{FF2B5EF4-FFF2-40B4-BE49-F238E27FC236}">
                <a16:creationId xmlns:a16="http://schemas.microsoft.com/office/drawing/2014/main" id="{45A24BF7-1DC4-A64A-9CB7-1F1E6FCC7F8B}"/>
              </a:ext>
            </a:extLst>
          </p:cNvPr>
          <p:cNvSpPr txBox="1">
            <a:spLocks/>
          </p:cNvSpPr>
          <p:nvPr/>
        </p:nvSpPr>
        <p:spPr>
          <a:xfrm>
            <a:off x="6579293" y="597481"/>
            <a:ext cx="911179"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R</a:t>
            </a:r>
            <a:r>
              <a:rPr lang="en-US" sz="4200" b="1" dirty="0">
                <a:noFill/>
              </a:rPr>
              <a:t>R</a:t>
            </a:r>
            <a:endParaRPr lang="en-US" sz="4200" dirty="0">
              <a:noFill/>
            </a:endParaRPr>
          </a:p>
        </p:txBody>
      </p:sp>
      <p:sp>
        <p:nvSpPr>
          <p:cNvPr id="60" name="Title 1">
            <a:extLst>
              <a:ext uri="{FF2B5EF4-FFF2-40B4-BE49-F238E27FC236}">
                <a16:creationId xmlns:a16="http://schemas.microsoft.com/office/drawing/2014/main" id="{95433DAE-9658-D084-24EB-4844F8AF8FAF}"/>
              </a:ext>
            </a:extLst>
          </p:cNvPr>
          <p:cNvSpPr txBox="1">
            <a:spLocks/>
          </p:cNvSpPr>
          <p:nvPr/>
        </p:nvSpPr>
        <p:spPr>
          <a:xfrm>
            <a:off x="5637200" y="597751"/>
            <a:ext cx="839866"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E</a:t>
            </a:r>
            <a:r>
              <a:rPr lang="en-US" sz="4200" b="1" dirty="0">
                <a:noFill/>
              </a:rPr>
              <a:t>E</a:t>
            </a:r>
          </a:p>
        </p:txBody>
      </p:sp>
      <p:pic>
        <p:nvPicPr>
          <p:cNvPr id="2" name="Picture 4">
            <a:extLst>
              <a:ext uri="{FF2B5EF4-FFF2-40B4-BE49-F238E27FC236}">
                <a16:creationId xmlns:a16="http://schemas.microsoft.com/office/drawing/2014/main" id="{B00A859F-E743-9470-578D-7AECB8BD5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3557" y="2086308"/>
            <a:ext cx="2015263" cy="31554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9E7C97-14FC-C990-C600-AE6BF6A53ADE}"/>
              </a:ext>
            </a:extLst>
          </p:cNvPr>
          <p:cNvSpPr txBox="1"/>
          <p:nvPr/>
        </p:nvSpPr>
        <p:spPr>
          <a:xfrm>
            <a:off x="1917366" y="5954385"/>
            <a:ext cx="8357267" cy="215444"/>
          </a:xfrm>
          <a:prstGeom prst="rect">
            <a:avLst/>
          </a:prstGeom>
          <a:noFill/>
        </p:spPr>
        <p:txBody>
          <a:bodyPr wrap="square">
            <a:spAutoFit/>
          </a:bodyPr>
          <a:lstStyle/>
          <a:p>
            <a:r>
              <a:rPr lang="en-US" sz="800" dirty="0"/>
              <a:t>Clark, Kevin, Minh-Thang Luong, Quoc V. Le, and Christopher D. Manning. "Electra: Pre-training text encoders as discriminators rather than generators." </a:t>
            </a:r>
            <a:r>
              <a:rPr lang="en-US" sz="800" dirty="0" err="1"/>
              <a:t>arXiv</a:t>
            </a:r>
            <a:r>
              <a:rPr lang="en-US" sz="800" dirty="0"/>
              <a:t> preprint arXiv:2003.10555 (2020).</a:t>
            </a:r>
          </a:p>
        </p:txBody>
      </p:sp>
    </p:spTree>
    <p:extLst>
      <p:ext uri="{BB962C8B-B14F-4D97-AF65-F5344CB8AC3E}">
        <p14:creationId xmlns:p14="http://schemas.microsoft.com/office/powerpoint/2010/main" val="399163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796B79E-1991-D940-DD0D-4B558AFABE52}"/>
              </a:ext>
            </a:extLst>
          </p:cNvPr>
          <p:cNvSpPr txBox="1">
            <a:spLocks/>
          </p:cNvSpPr>
          <p:nvPr/>
        </p:nvSpPr>
        <p:spPr>
          <a:xfrm>
            <a:off x="5000821" y="597481"/>
            <a:ext cx="723129"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E</a:t>
            </a:r>
            <a:r>
              <a:rPr lang="en-US" sz="4200" b="1" dirty="0">
                <a:noFill/>
              </a:rPr>
              <a:t>E</a:t>
            </a:r>
            <a:endParaRPr lang="en-US" sz="4200" dirty="0">
              <a:noFill/>
            </a:endParaRPr>
          </a:p>
        </p:txBody>
      </p:sp>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 name="Title 1">
            <a:extLst>
              <a:ext uri="{FF2B5EF4-FFF2-40B4-BE49-F238E27FC236}">
                <a16:creationId xmlns:a16="http://schemas.microsoft.com/office/drawing/2014/main" id="{05DEFB77-E3B0-F138-2DE2-130976FF1BD8}"/>
              </a:ext>
            </a:extLst>
          </p:cNvPr>
          <p:cNvSpPr txBox="1">
            <a:spLocks/>
          </p:cNvSpPr>
          <p:nvPr/>
        </p:nvSpPr>
        <p:spPr>
          <a:xfrm>
            <a:off x="2831375" y="-316425"/>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Learning</a:t>
            </a:r>
          </a:p>
        </p:txBody>
      </p:sp>
      <p:sp>
        <p:nvSpPr>
          <p:cNvPr id="5" name="Title 1">
            <a:extLst>
              <a:ext uri="{FF2B5EF4-FFF2-40B4-BE49-F238E27FC236}">
                <a16:creationId xmlns:a16="http://schemas.microsoft.com/office/drawing/2014/main" id="{0B2C2099-45EB-7336-513D-2676A2C8CCDC}"/>
              </a:ext>
            </a:extLst>
          </p:cNvPr>
          <p:cNvSpPr txBox="1">
            <a:spLocks/>
          </p:cNvSpPr>
          <p:nvPr/>
        </p:nvSpPr>
        <p:spPr>
          <a:xfrm>
            <a:off x="1781718"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Efficiently</a:t>
            </a:r>
          </a:p>
        </p:txBody>
      </p:sp>
      <p:sp>
        <p:nvSpPr>
          <p:cNvPr id="6" name="Title 1">
            <a:extLst>
              <a:ext uri="{FF2B5EF4-FFF2-40B4-BE49-F238E27FC236}">
                <a16:creationId xmlns:a16="http://schemas.microsoft.com/office/drawing/2014/main" id="{26C3924B-0045-EC4E-2CBE-0F7C99325D8C}"/>
              </a:ext>
            </a:extLst>
          </p:cNvPr>
          <p:cNvSpPr txBox="1">
            <a:spLocks/>
          </p:cNvSpPr>
          <p:nvPr/>
        </p:nvSpPr>
        <p:spPr>
          <a:xfrm>
            <a:off x="3414525"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an</a:t>
            </a:r>
          </a:p>
        </p:txBody>
      </p:sp>
      <p:sp>
        <p:nvSpPr>
          <p:cNvPr id="7" name="Title 1">
            <a:extLst>
              <a:ext uri="{FF2B5EF4-FFF2-40B4-BE49-F238E27FC236}">
                <a16:creationId xmlns:a16="http://schemas.microsoft.com/office/drawing/2014/main" id="{3B39BD84-5F73-09CB-60AB-8B6646CB92D1}"/>
              </a:ext>
            </a:extLst>
          </p:cNvPr>
          <p:cNvSpPr txBox="1">
            <a:spLocks/>
          </p:cNvSpPr>
          <p:nvPr/>
        </p:nvSpPr>
        <p:spPr>
          <a:xfrm>
            <a:off x="4763652"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that</a:t>
            </a:r>
          </a:p>
        </p:txBody>
      </p:sp>
      <p:sp>
        <p:nvSpPr>
          <p:cNvPr id="9" name="Title 1">
            <a:extLst>
              <a:ext uri="{FF2B5EF4-FFF2-40B4-BE49-F238E27FC236}">
                <a16:creationId xmlns:a16="http://schemas.microsoft.com/office/drawing/2014/main" id="{38A145C6-3723-FC71-7289-1E3575E12B91}"/>
              </a:ext>
            </a:extLst>
          </p:cNvPr>
          <p:cNvSpPr txBox="1">
            <a:spLocks/>
          </p:cNvSpPr>
          <p:nvPr/>
        </p:nvSpPr>
        <p:spPr>
          <a:xfrm>
            <a:off x="5569825" y="-316425"/>
            <a:ext cx="164459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Classifies</a:t>
            </a:r>
          </a:p>
        </p:txBody>
      </p:sp>
      <p:sp>
        <p:nvSpPr>
          <p:cNvPr id="14" name="Title 1">
            <a:extLst>
              <a:ext uri="{FF2B5EF4-FFF2-40B4-BE49-F238E27FC236}">
                <a16:creationId xmlns:a16="http://schemas.microsoft.com/office/drawing/2014/main" id="{8DA045C7-95A8-124D-9980-F8D1BAA5B0B5}"/>
              </a:ext>
            </a:extLst>
          </p:cNvPr>
          <p:cNvSpPr txBox="1">
            <a:spLocks/>
          </p:cNvSpPr>
          <p:nvPr/>
        </p:nvSpPr>
        <p:spPr>
          <a:xfrm>
            <a:off x="6372923"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Token</a:t>
            </a:r>
          </a:p>
        </p:txBody>
      </p:sp>
      <p:sp>
        <p:nvSpPr>
          <p:cNvPr id="15" name="Title 1">
            <a:extLst>
              <a:ext uri="{FF2B5EF4-FFF2-40B4-BE49-F238E27FC236}">
                <a16:creationId xmlns:a16="http://schemas.microsoft.com/office/drawing/2014/main" id="{22111E8B-EE12-79BE-D075-35AE4996D64E}"/>
              </a:ext>
            </a:extLst>
          </p:cNvPr>
          <p:cNvSpPr txBox="1">
            <a:spLocks/>
          </p:cNvSpPr>
          <p:nvPr/>
        </p:nvSpPr>
        <p:spPr>
          <a:xfrm>
            <a:off x="7124477" y="-31642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Replacements</a:t>
            </a:r>
          </a:p>
        </p:txBody>
      </p:sp>
      <p:sp>
        <p:nvSpPr>
          <p:cNvPr id="16" name="Title 1">
            <a:extLst>
              <a:ext uri="{FF2B5EF4-FFF2-40B4-BE49-F238E27FC236}">
                <a16:creationId xmlns:a16="http://schemas.microsoft.com/office/drawing/2014/main" id="{9DC25289-F4AF-4A15-85C6-7483B424A64E}"/>
              </a:ext>
            </a:extLst>
          </p:cNvPr>
          <p:cNvSpPr txBox="1">
            <a:spLocks/>
          </p:cNvSpPr>
          <p:nvPr/>
        </p:nvSpPr>
        <p:spPr>
          <a:xfrm>
            <a:off x="8480787" y="-316425"/>
            <a:ext cx="247511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Accurately</a:t>
            </a:r>
          </a:p>
        </p:txBody>
      </p:sp>
      <p:sp>
        <p:nvSpPr>
          <p:cNvPr id="17" name="Title 1">
            <a:extLst>
              <a:ext uri="{FF2B5EF4-FFF2-40B4-BE49-F238E27FC236}">
                <a16:creationId xmlns:a16="http://schemas.microsoft.com/office/drawing/2014/main" id="{D9A040B3-0A2F-289A-72A7-B391E04B05C1}"/>
              </a:ext>
            </a:extLst>
          </p:cNvPr>
          <p:cNvSpPr txBox="1">
            <a:spLocks/>
          </p:cNvSpPr>
          <p:nvPr/>
        </p:nvSpPr>
        <p:spPr>
          <a:xfrm>
            <a:off x="5947030"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C</a:t>
            </a:r>
            <a:endParaRPr lang="en-US" sz="4300" dirty="0">
              <a:solidFill>
                <a:schemeClr val="accent1">
                  <a:lumMod val="75000"/>
                </a:schemeClr>
              </a:solidFill>
            </a:endParaRPr>
          </a:p>
        </p:txBody>
      </p:sp>
      <p:sp>
        <p:nvSpPr>
          <p:cNvPr id="18" name="Title 1">
            <a:extLst>
              <a:ext uri="{FF2B5EF4-FFF2-40B4-BE49-F238E27FC236}">
                <a16:creationId xmlns:a16="http://schemas.microsoft.com/office/drawing/2014/main" id="{A7596968-F325-6381-F8E9-04621B02C518}"/>
              </a:ext>
            </a:extLst>
          </p:cNvPr>
          <p:cNvSpPr txBox="1">
            <a:spLocks/>
          </p:cNvSpPr>
          <p:nvPr/>
        </p:nvSpPr>
        <p:spPr>
          <a:xfrm>
            <a:off x="6902461"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A</a:t>
            </a:r>
            <a:endParaRPr lang="en-US" sz="4300" dirty="0">
              <a:solidFill>
                <a:schemeClr val="accent1">
                  <a:lumMod val="75000"/>
                </a:schemeClr>
              </a:solidFill>
            </a:endParaRPr>
          </a:p>
        </p:txBody>
      </p:sp>
      <p:sp>
        <p:nvSpPr>
          <p:cNvPr id="19" name="Title 1">
            <a:extLst>
              <a:ext uri="{FF2B5EF4-FFF2-40B4-BE49-F238E27FC236}">
                <a16:creationId xmlns:a16="http://schemas.microsoft.com/office/drawing/2014/main" id="{C3FC1703-CBF3-E476-F33A-C1E14F7A2A64}"/>
              </a:ext>
            </a:extLst>
          </p:cNvPr>
          <p:cNvSpPr txBox="1">
            <a:spLocks/>
          </p:cNvSpPr>
          <p:nvPr/>
        </p:nvSpPr>
        <p:spPr>
          <a:xfrm>
            <a:off x="5320234" y="597481"/>
            <a:ext cx="40918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300" b="1" dirty="0">
                <a:solidFill>
                  <a:schemeClr val="accent1">
                    <a:lumMod val="75000"/>
                  </a:schemeClr>
                </a:solidFill>
              </a:rPr>
              <a:t>L</a:t>
            </a:r>
            <a:endParaRPr lang="en-US" sz="4300" dirty="0">
              <a:solidFill>
                <a:schemeClr val="accent1">
                  <a:lumMod val="75000"/>
                </a:schemeClr>
              </a:solidFill>
            </a:endParaRPr>
          </a:p>
        </p:txBody>
      </p:sp>
      <p:pic>
        <p:nvPicPr>
          <p:cNvPr id="20" name="Picture 2">
            <a:extLst>
              <a:ext uri="{FF2B5EF4-FFF2-40B4-BE49-F238E27FC236}">
                <a16:creationId xmlns:a16="http://schemas.microsoft.com/office/drawing/2014/main" id="{A0D1121C-C6B4-326F-116D-7AC2035087CC}"/>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4525" y="1827544"/>
            <a:ext cx="8554746" cy="3588600"/>
          </a:xfrm>
          <a:prstGeom prst="rect">
            <a:avLst/>
          </a:prstGeom>
          <a:noFill/>
          <a:extLst>
            <a:ext uri="{909E8E84-426E-40DD-AFC4-6F175D3DCCD1}">
              <a14:hiddenFill xmlns:a14="http://schemas.microsoft.com/office/drawing/2010/main">
                <a:solidFill>
                  <a:srgbClr val="FFFFFF"/>
                </a:solidFill>
              </a14:hiddenFill>
            </a:ext>
          </a:extLst>
        </p:spPr>
      </p:pic>
      <p:sp>
        <p:nvSpPr>
          <p:cNvPr id="21" name="Title 1">
            <a:extLst>
              <a:ext uri="{FF2B5EF4-FFF2-40B4-BE49-F238E27FC236}">
                <a16:creationId xmlns:a16="http://schemas.microsoft.com/office/drawing/2014/main" id="{95AAC622-9F35-832A-7C9F-EEEAEF6FB6FB}"/>
              </a:ext>
            </a:extLst>
          </p:cNvPr>
          <p:cNvSpPr txBox="1">
            <a:spLocks/>
          </p:cNvSpPr>
          <p:nvPr/>
        </p:nvSpPr>
        <p:spPr>
          <a:xfrm>
            <a:off x="4107094" y="-316425"/>
            <a:ext cx="1751785"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Encoder</a:t>
            </a:r>
            <a:r>
              <a:rPr lang="en-US" sz="2000" dirty="0">
                <a:noFill/>
              </a:rPr>
              <a:t>r</a:t>
            </a:r>
          </a:p>
        </p:txBody>
      </p:sp>
      <p:sp>
        <p:nvSpPr>
          <p:cNvPr id="23" name="Title 1">
            <a:extLst>
              <a:ext uri="{FF2B5EF4-FFF2-40B4-BE49-F238E27FC236}">
                <a16:creationId xmlns:a16="http://schemas.microsoft.com/office/drawing/2014/main" id="{E7FF3210-DEBF-E316-9CAE-D65F7DCC84AB}"/>
              </a:ext>
            </a:extLst>
          </p:cNvPr>
          <p:cNvSpPr txBox="1">
            <a:spLocks/>
          </p:cNvSpPr>
          <p:nvPr/>
        </p:nvSpPr>
        <p:spPr>
          <a:xfrm>
            <a:off x="6291039" y="597481"/>
            <a:ext cx="789074"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r>
              <a:rPr lang="en-US" sz="4200" b="1" dirty="0">
                <a:noFill/>
              </a:rPr>
              <a:t>T</a:t>
            </a:r>
            <a:endParaRPr lang="en-US" sz="4200" dirty="0">
              <a:noFill/>
            </a:endParaRPr>
          </a:p>
        </p:txBody>
      </p:sp>
      <p:sp>
        <p:nvSpPr>
          <p:cNvPr id="24" name="Title 1">
            <a:extLst>
              <a:ext uri="{FF2B5EF4-FFF2-40B4-BE49-F238E27FC236}">
                <a16:creationId xmlns:a16="http://schemas.microsoft.com/office/drawing/2014/main" id="{DA849E7A-97D2-BA58-021A-0D367142FF2E}"/>
              </a:ext>
            </a:extLst>
          </p:cNvPr>
          <p:cNvSpPr txBox="1">
            <a:spLocks/>
          </p:cNvSpPr>
          <p:nvPr/>
        </p:nvSpPr>
        <p:spPr>
          <a:xfrm>
            <a:off x="6579293" y="597481"/>
            <a:ext cx="911179"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R</a:t>
            </a:r>
            <a:r>
              <a:rPr lang="en-US" sz="4200" b="1" dirty="0">
                <a:noFill/>
              </a:rPr>
              <a:t>R</a:t>
            </a:r>
            <a:endParaRPr lang="en-US" sz="4200" dirty="0">
              <a:noFill/>
            </a:endParaRPr>
          </a:p>
        </p:txBody>
      </p:sp>
      <p:sp>
        <p:nvSpPr>
          <p:cNvPr id="25" name="Title 1">
            <a:extLst>
              <a:ext uri="{FF2B5EF4-FFF2-40B4-BE49-F238E27FC236}">
                <a16:creationId xmlns:a16="http://schemas.microsoft.com/office/drawing/2014/main" id="{5DA3A0CE-F4AC-D1B4-41BD-65D4DA815194}"/>
              </a:ext>
            </a:extLst>
          </p:cNvPr>
          <p:cNvSpPr txBox="1">
            <a:spLocks/>
          </p:cNvSpPr>
          <p:nvPr/>
        </p:nvSpPr>
        <p:spPr>
          <a:xfrm>
            <a:off x="5637200" y="597751"/>
            <a:ext cx="701258"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E</a:t>
            </a:r>
            <a:r>
              <a:rPr lang="en-US" sz="4200" b="1" dirty="0">
                <a:noFill/>
              </a:rPr>
              <a:t>E</a:t>
            </a:r>
          </a:p>
        </p:txBody>
      </p:sp>
      <p:pic>
        <p:nvPicPr>
          <p:cNvPr id="26" name="Picture 4">
            <a:extLst>
              <a:ext uri="{FF2B5EF4-FFF2-40B4-BE49-F238E27FC236}">
                <a16:creationId xmlns:a16="http://schemas.microsoft.com/office/drawing/2014/main" id="{DC9A183F-FAD6-CE93-E270-11E407691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810" y="2086308"/>
            <a:ext cx="2015263" cy="3155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3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7" name="Title 1">
            <a:extLst>
              <a:ext uri="{FF2B5EF4-FFF2-40B4-BE49-F238E27FC236}">
                <a16:creationId xmlns:a16="http://schemas.microsoft.com/office/drawing/2014/main" id="{CB9EE01F-759A-4BDE-63F1-829F62E8AA4E}"/>
              </a:ext>
            </a:extLst>
          </p:cNvPr>
          <p:cNvSpPr txBox="1">
            <a:spLocks/>
          </p:cNvSpPr>
          <p:nvPr/>
        </p:nvSpPr>
        <p:spPr>
          <a:xfrm>
            <a:off x="3641431" y="2818234"/>
            <a:ext cx="6586967"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noFill/>
              </a:rPr>
              <a:t>T</a:t>
            </a:r>
            <a:r>
              <a:rPr lang="en-US" sz="3200" dirty="0"/>
              <a:t>ext-</a:t>
            </a:r>
            <a:r>
              <a:rPr lang="en-US" sz="3200" b="1" dirty="0">
                <a:noFill/>
              </a:rPr>
              <a:t>T</a:t>
            </a:r>
            <a:r>
              <a:rPr lang="en-US" sz="3200" dirty="0"/>
              <a:t>o-</a:t>
            </a:r>
            <a:r>
              <a:rPr lang="en-US" sz="3200" b="1" dirty="0">
                <a:noFill/>
              </a:rPr>
              <a:t>T</a:t>
            </a:r>
            <a:r>
              <a:rPr lang="en-US" sz="3200" dirty="0"/>
              <a:t>ext </a:t>
            </a:r>
            <a:r>
              <a:rPr lang="en-US" sz="3200" b="1" dirty="0">
                <a:noFill/>
              </a:rPr>
              <a:t>T</a:t>
            </a:r>
            <a:r>
              <a:rPr lang="en-US" sz="3200" dirty="0"/>
              <a:t>ransfer </a:t>
            </a:r>
            <a:r>
              <a:rPr lang="en-US" sz="3200" b="1" dirty="0">
                <a:noFill/>
              </a:rPr>
              <a:t>T</a:t>
            </a:r>
            <a:r>
              <a:rPr lang="en-US" sz="3200" dirty="0"/>
              <a:t>ransformer</a:t>
            </a:r>
          </a:p>
        </p:txBody>
      </p:sp>
      <p:sp>
        <p:nvSpPr>
          <p:cNvPr id="28" name="Title 1">
            <a:extLst>
              <a:ext uri="{FF2B5EF4-FFF2-40B4-BE49-F238E27FC236}">
                <a16:creationId xmlns:a16="http://schemas.microsoft.com/office/drawing/2014/main" id="{CC1BAEBD-6347-AB21-F512-BD5D41AE586A}"/>
              </a:ext>
            </a:extLst>
          </p:cNvPr>
          <p:cNvSpPr txBox="1">
            <a:spLocks/>
          </p:cNvSpPr>
          <p:nvPr/>
        </p:nvSpPr>
        <p:spPr>
          <a:xfrm>
            <a:off x="3658652" y="2818234"/>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
        <p:nvSpPr>
          <p:cNvPr id="29" name="Title 1">
            <a:extLst>
              <a:ext uri="{FF2B5EF4-FFF2-40B4-BE49-F238E27FC236}">
                <a16:creationId xmlns:a16="http://schemas.microsoft.com/office/drawing/2014/main" id="{DAB726E0-30AC-839E-7786-79C60FBF4CAA}"/>
              </a:ext>
            </a:extLst>
          </p:cNvPr>
          <p:cNvSpPr txBox="1">
            <a:spLocks/>
          </p:cNvSpPr>
          <p:nvPr/>
        </p:nvSpPr>
        <p:spPr>
          <a:xfrm>
            <a:off x="5720080" y="2818234"/>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
        <p:nvSpPr>
          <p:cNvPr id="30" name="Title 1">
            <a:extLst>
              <a:ext uri="{FF2B5EF4-FFF2-40B4-BE49-F238E27FC236}">
                <a16:creationId xmlns:a16="http://schemas.microsoft.com/office/drawing/2014/main" id="{45D7BA80-4949-26E1-87C9-39E1A2BF88FB}"/>
              </a:ext>
            </a:extLst>
          </p:cNvPr>
          <p:cNvSpPr txBox="1">
            <a:spLocks/>
          </p:cNvSpPr>
          <p:nvPr/>
        </p:nvSpPr>
        <p:spPr>
          <a:xfrm>
            <a:off x="4977178" y="2818234"/>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
        <p:nvSpPr>
          <p:cNvPr id="31" name="Title 1">
            <a:extLst>
              <a:ext uri="{FF2B5EF4-FFF2-40B4-BE49-F238E27FC236}">
                <a16:creationId xmlns:a16="http://schemas.microsoft.com/office/drawing/2014/main" id="{580C964E-B754-B32D-AD47-E425FA55ADEF}"/>
              </a:ext>
            </a:extLst>
          </p:cNvPr>
          <p:cNvSpPr txBox="1">
            <a:spLocks/>
          </p:cNvSpPr>
          <p:nvPr/>
        </p:nvSpPr>
        <p:spPr>
          <a:xfrm>
            <a:off x="4439023" y="2818234"/>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
        <p:nvSpPr>
          <p:cNvPr id="32" name="Title 1">
            <a:extLst>
              <a:ext uri="{FF2B5EF4-FFF2-40B4-BE49-F238E27FC236}">
                <a16:creationId xmlns:a16="http://schemas.microsoft.com/office/drawing/2014/main" id="{749D9283-5C50-98E8-8DA3-E6EA0D52EE81}"/>
              </a:ext>
            </a:extLst>
          </p:cNvPr>
          <p:cNvSpPr txBox="1">
            <a:spLocks/>
          </p:cNvSpPr>
          <p:nvPr/>
        </p:nvSpPr>
        <p:spPr>
          <a:xfrm>
            <a:off x="7078102" y="2818234"/>
            <a:ext cx="572764"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endParaRPr lang="en-US" sz="3200" dirty="0"/>
          </a:p>
        </p:txBody>
      </p:sp>
    </p:spTree>
    <p:extLst>
      <p:ext uri="{BB962C8B-B14F-4D97-AF65-F5344CB8AC3E}">
        <p14:creationId xmlns:p14="http://schemas.microsoft.com/office/powerpoint/2010/main" val="183933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2" name="Title 1">
            <a:extLst>
              <a:ext uri="{FF2B5EF4-FFF2-40B4-BE49-F238E27FC236}">
                <a16:creationId xmlns:a16="http://schemas.microsoft.com/office/drawing/2014/main" id="{4F50FC66-A450-1F23-3011-0CC3102E6B24}"/>
              </a:ext>
            </a:extLst>
          </p:cNvPr>
          <p:cNvSpPr txBox="1">
            <a:spLocks/>
          </p:cNvSpPr>
          <p:nvPr/>
        </p:nvSpPr>
        <p:spPr>
          <a:xfrm>
            <a:off x="2802516" y="16729"/>
            <a:ext cx="6586967"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Text-To-Text Transfer Transformer</a:t>
            </a:r>
          </a:p>
        </p:txBody>
      </p:sp>
      <p:sp>
        <p:nvSpPr>
          <p:cNvPr id="5" name="Title 1">
            <a:extLst>
              <a:ext uri="{FF2B5EF4-FFF2-40B4-BE49-F238E27FC236}">
                <a16:creationId xmlns:a16="http://schemas.microsoft.com/office/drawing/2014/main" id="{04D3D553-F1C8-9949-AEF3-B66F3E27430E}"/>
              </a:ext>
            </a:extLst>
          </p:cNvPr>
          <p:cNvSpPr txBox="1">
            <a:spLocks/>
          </p:cNvSpPr>
          <p:nvPr/>
        </p:nvSpPr>
        <p:spPr>
          <a:xfrm>
            <a:off x="5676771" y="574931"/>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endParaRPr lang="en-US" sz="4200" dirty="0">
              <a:solidFill>
                <a:schemeClr val="accent1">
                  <a:lumMod val="75000"/>
                </a:schemeClr>
              </a:solidFill>
            </a:endParaRPr>
          </a:p>
        </p:txBody>
      </p:sp>
      <p:sp>
        <p:nvSpPr>
          <p:cNvPr id="6" name="Title 1">
            <a:extLst>
              <a:ext uri="{FF2B5EF4-FFF2-40B4-BE49-F238E27FC236}">
                <a16:creationId xmlns:a16="http://schemas.microsoft.com/office/drawing/2014/main" id="{5A3BB041-71F0-72C8-A9E4-7A6EE0F9D1AC}"/>
              </a:ext>
            </a:extLst>
          </p:cNvPr>
          <p:cNvSpPr txBox="1">
            <a:spLocks/>
          </p:cNvSpPr>
          <p:nvPr/>
        </p:nvSpPr>
        <p:spPr>
          <a:xfrm>
            <a:off x="5676771" y="574931"/>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endParaRPr lang="en-US" sz="4200" dirty="0">
              <a:solidFill>
                <a:schemeClr val="accent1">
                  <a:lumMod val="75000"/>
                </a:schemeClr>
              </a:solidFill>
            </a:endParaRPr>
          </a:p>
        </p:txBody>
      </p:sp>
      <p:sp>
        <p:nvSpPr>
          <p:cNvPr id="7" name="Title 1">
            <a:extLst>
              <a:ext uri="{FF2B5EF4-FFF2-40B4-BE49-F238E27FC236}">
                <a16:creationId xmlns:a16="http://schemas.microsoft.com/office/drawing/2014/main" id="{0D07429E-1884-87AF-B724-A6C90FEFE948}"/>
              </a:ext>
            </a:extLst>
          </p:cNvPr>
          <p:cNvSpPr txBox="1">
            <a:spLocks/>
          </p:cNvSpPr>
          <p:nvPr/>
        </p:nvSpPr>
        <p:spPr>
          <a:xfrm>
            <a:off x="5676771" y="574931"/>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endParaRPr lang="en-US" sz="4200" dirty="0">
              <a:solidFill>
                <a:schemeClr val="accent1">
                  <a:lumMod val="75000"/>
                </a:schemeClr>
              </a:solidFill>
            </a:endParaRPr>
          </a:p>
        </p:txBody>
      </p:sp>
      <p:sp>
        <p:nvSpPr>
          <p:cNvPr id="9" name="Title 1">
            <a:extLst>
              <a:ext uri="{FF2B5EF4-FFF2-40B4-BE49-F238E27FC236}">
                <a16:creationId xmlns:a16="http://schemas.microsoft.com/office/drawing/2014/main" id="{46573284-0B93-A1F3-1754-BD52EABF26BF}"/>
              </a:ext>
            </a:extLst>
          </p:cNvPr>
          <p:cNvSpPr txBox="1">
            <a:spLocks/>
          </p:cNvSpPr>
          <p:nvPr/>
        </p:nvSpPr>
        <p:spPr>
          <a:xfrm>
            <a:off x="5676771" y="574931"/>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endParaRPr lang="en-US" sz="4200" dirty="0">
              <a:solidFill>
                <a:schemeClr val="accent1">
                  <a:lumMod val="75000"/>
                </a:schemeClr>
              </a:solidFill>
            </a:endParaRPr>
          </a:p>
        </p:txBody>
      </p:sp>
      <p:sp>
        <p:nvSpPr>
          <p:cNvPr id="14" name="Title 1">
            <a:extLst>
              <a:ext uri="{FF2B5EF4-FFF2-40B4-BE49-F238E27FC236}">
                <a16:creationId xmlns:a16="http://schemas.microsoft.com/office/drawing/2014/main" id="{A8C20A44-4443-20BE-E40C-B9A6C180A2B0}"/>
              </a:ext>
            </a:extLst>
          </p:cNvPr>
          <p:cNvSpPr txBox="1">
            <a:spLocks/>
          </p:cNvSpPr>
          <p:nvPr/>
        </p:nvSpPr>
        <p:spPr>
          <a:xfrm>
            <a:off x="5676771" y="574931"/>
            <a:ext cx="37592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endParaRPr lang="en-US" sz="4200" dirty="0">
              <a:solidFill>
                <a:schemeClr val="accent1">
                  <a:lumMod val="75000"/>
                </a:schemeClr>
              </a:solidFill>
            </a:endParaRPr>
          </a:p>
        </p:txBody>
      </p:sp>
      <p:sp>
        <p:nvSpPr>
          <p:cNvPr id="15" name="Title 1">
            <a:extLst>
              <a:ext uri="{FF2B5EF4-FFF2-40B4-BE49-F238E27FC236}">
                <a16:creationId xmlns:a16="http://schemas.microsoft.com/office/drawing/2014/main" id="{602DEC8D-C7F7-A070-94C4-11515567D525}"/>
              </a:ext>
            </a:extLst>
          </p:cNvPr>
          <p:cNvSpPr txBox="1">
            <a:spLocks/>
          </p:cNvSpPr>
          <p:nvPr/>
        </p:nvSpPr>
        <p:spPr>
          <a:xfrm>
            <a:off x="5971702" y="333698"/>
            <a:ext cx="412357" cy="116705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en-US" sz="4200" b="1" dirty="0">
                <a:solidFill>
                  <a:schemeClr val="accent1">
                    <a:lumMod val="75000"/>
                  </a:schemeClr>
                </a:solidFill>
              </a:rPr>
              <a:t>5</a:t>
            </a:r>
            <a:endParaRPr lang="en-US" sz="4200" dirty="0">
              <a:solidFill>
                <a:schemeClr val="accent1">
                  <a:lumMod val="75000"/>
                </a:schemeClr>
              </a:solidFill>
            </a:endParaRPr>
          </a:p>
        </p:txBody>
      </p:sp>
      <p:pic>
        <p:nvPicPr>
          <p:cNvPr id="17" name="Picture 2">
            <a:extLst>
              <a:ext uri="{FF2B5EF4-FFF2-40B4-BE49-F238E27FC236}">
                <a16:creationId xmlns:a16="http://schemas.microsoft.com/office/drawing/2014/main" id="{7F37A139-942D-5AD9-BB62-58FFAAEA0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3273" y="1499272"/>
            <a:ext cx="6725890" cy="43513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79058E1-F4F6-C74F-05A9-AB5BC1536FFF}"/>
              </a:ext>
            </a:extLst>
          </p:cNvPr>
          <p:cNvSpPr txBox="1"/>
          <p:nvPr/>
        </p:nvSpPr>
        <p:spPr>
          <a:xfrm>
            <a:off x="1423556" y="5873303"/>
            <a:ext cx="8208818" cy="338554"/>
          </a:xfrm>
          <a:prstGeom prst="rect">
            <a:avLst/>
          </a:prstGeom>
          <a:noFill/>
        </p:spPr>
        <p:txBody>
          <a:bodyPr wrap="square">
            <a:spAutoFit/>
          </a:bodyPr>
          <a:lstStyle/>
          <a:p>
            <a:pPr algn="ctr"/>
            <a:r>
              <a:rPr lang="en-US" sz="800" dirty="0" err="1"/>
              <a:t>Elmadany</a:t>
            </a:r>
            <a:r>
              <a:rPr lang="en-US" sz="800" dirty="0"/>
              <a:t>, </a:t>
            </a:r>
            <a:r>
              <a:rPr lang="en-US" sz="800" dirty="0" err="1"/>
              <a:t>AbdelRahim</a:t>
            </a:r>
            <a:r>
              <a:rPr lang="en-US" sz="800" dirty="0"/>
              <a:t>, and Muhammad Abdul-</a:t>
            </a:r>
            <a:r>
              <a:rPr lang="en-US" sz="800" dirty="0" err="1"/>
              <a:t>Mageed</a:t>
            </a:r>
            <a:r>
              <a:rPr lang="en-US" sz="800" dirty="0"/>
              <a:t>. "AraT5: Text-to-text transformers for Arabic language generation." In Proceedings of the 60th Annual Meeting of the Association for Computational Linguistics (Volume 1: Long Papers), pp. 628-647. 2022.</a:t>
            </a:r>
          </a:p>
        </p:txBody>
      </p:sp>
    </p:spTree>
    <p:extLst>
      <p:ext uri="{BB962C8B-B14F-4D97-AF65-F5344CB8AC3E}">
        <p14:creationId xmlns:p14="http://schemas.microsoft.com/office/powerpoint/2010/main" val="23084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16" name="Title 1">
            <a:extLst>
              <a:ext uri="{FF2B5EF4-FFF2-40B4-BE49-F238E27FC236}">
                <a16:creationId xmlns:a16="http://schemas.microsoft.com/office/drawing/2014/main" id="{586628AF-78DD-370F-82EE-B6AA885C8FCB}"/>
              </a:ext>
            </a:extLst>
          </p:cNvPr>
          <p:cNvSpPr txBox="1">
            <a:spLocks/>
          </p:cNvSpPr>
          <p:nvPr/>
        </p:nvSpPr>
        <p:spPr>
          <a:xfrm>
            <a:off x="1844797" y="2286214"/>
            <a:ext cx="8630292"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100" b="1" dirty="0">
                <a:noFill/>
              </a:rPr>
              <a:t>G</a:t>
            </a:r>
            <a:r>
              <a:rPr lang="en-US" sz="3100" dirty="0"/>
              <a:t>enerative </a:t>
            </a:r>
            <a:r>
              <a:rPr lang="en-US" sz="3100" b="1" dirty="0">
                <a:noFill/>
              </a:rPr>
              <a:t>P</a:t>
            </a:r>
            <a:r>
              <a:rPr lang="en-US" sz="3100" dirty="0"/>
              <a:t>re-trained </a:t>
            </a:r>
            <a:r>
              <a:rPr lang="en-US" sz="3100" b="1" dirty="0">
                <a:noFill/>
              </a:rPr>
              <a:t>T</a:t>
            </a:r>
            <a:r>
              <a:rPr lang="en-US" sz="3100" dirty="0"/>
              <a:t>ransformer</a:t>
            </a:r>
          </a:p>
        </p:txBody>
      </p:sp>
      <p:sp>
        <p:nvSpPr>
          <p:cNvPr id="18" name="Title 1">
            <a:extLst>
              <a:ext uri="{FF2B5EF4-FFF2-40B4-BE49-F238E27FC236}">
                <a16:creationId xmlns:a16="http://schemas.microsoft.com/office/drawing/2014/main" id="{7A3A5E4D-7597-2FA5-9921-D70CD75E3E01}"/>
              </a:ext>
            </a:extLst>
          </p:cNvPr>
          <p:cNvSpPr txBox="1">
            <a:spLocks/>
          </p:cNvSpPr>
          <p:nvPr/>
        </p:nvSpPr>
        <p:spPr>
          <a:xfrm>
            <a:off x="3252238" y="2599685"/>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G</a:t>
            </a:r>
            <a:endParaRPr lang="en-US" sz="3200" dirty="0">
              <a:noFill/>
            </a:endParaRPr>
          </a:p>
        </p:txBody>
      </p:sp>
      <p:sp>
        <p:nvSpPr>
          <p:cNvPr id="19" name="Title 1">
            <a:extLst>
              <a:ext uri="{FF2B5EF4-FFF2-40B4-BE49-F238E27FC236}">
                <a16:creationId xmlns:a16="http://schemas.microsoft.com/office/drawing/2014/main" id="{A3AA124E-712E-E90D-4A47-98DFB0554E0F}"/>
              </a:ext>
            </a:extLst>
          </p:cNvPr>
          <p:cNvSpPr txBox="1">
            <a:spLocks/>
          </p:cNvSpPr>
          <p:nvPr/>
        </p:nvSpPr>
        <p:spPr>
          <a:xfrm>
            <a:off x="5073096" y="2600792"/>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P</a:t>
            </a:r>
            <a:endParaRPr lang="en-US" sz="3200" dirty="0">
              <a:noFill/>
            </a:endParaRPr>
          </a:p>
        </p:txBody>
      </p:sp>
      <p:sp>
        <p:nvSpPr>
          <p:cNvPr id="20" name="Title 1">
            <a:extLst>
              <a:ext uri="{FF2B5EF4-FFF2-40B4-BE49-F238E27FC236}">
                <a16:creationId xmlns:a16="http://schemas.microsoft.com/office/drawing/2014/main" id="{1111AA20-8F93-81AB-8646-4D545D59C108}"/>
              </a:ext>
            </a:extLst>
          </p:cNvPr>
          <p:cNvSpPr txBox="1">
            <a:spLocks/>
          </p:cNvSpPr>
          <p:nvPr/>
        </p:nvSpPr>
        <p:spPr>
          <a:xfrm>
            <a:off x="6944812" y="2604780"/>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T</a:t>
            </a:r>
            <a:r>
              <a:rPr lang="en-US" sz="3200" b="1" dirty="0">
                <a:noFill/>
              </a:rPr>
              <a:t>t</a:t>
            </a:r>
            <a:endParaRPr lang="en-US" sz="3200" dirty="0">
              <a:noFill/>
            </a:endParaRPr>
          </a:p>
        </p:txBody>
      </p:sp>
    </p:spTree>
    <p:extLst>
      <p:ext uri="{BB962C8B-B14F-4D97-AF65-F5344CB8AC3E}">
        <p14:creationId xmlns:p14="http://schemas.microsoft.com/office/powerpoint/2010/main" val="39579304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16" name="Title 1">
            <a:extLst>
              <a:ext uri="{FF2B5EF4-FFF2-40B4-BE49-F238E27FC236}">
                <a16:creationId xmlns:a16="http://schemas.microsoft.com/office/drawing/2014/main" id="{586628AF-78DD-370F-82EE-B6AA885C8FCB}"/>
              </a:ext>
            </a:extLst>
          </p:cNvPr>
          <p:cNvSpPr txBox="1">
            <a:spLocks/>
          </p:cNvSpPr>
          <p:nvPr/>
        </p:nvSpPr>
        <p:spPr>
          <a:xfrm>
            <a:off x="1780854" y="1"/>
            <a:ext cx="8630292"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Generative Pre-trained Transformer</a:t>
            </a:r>
          </a:p>
        </p:txBody>
      </p:sp>
      <p:sp>
        <p:nvSpPr>
          <p:cNvPr id="18" name="Title 1">
            <a:extLst>
              <a:ext uri="{FF2B5EF4-FFF2-40B4-BE49-F238E27FC236}">
                <a16:creationId xmlns:a16="http://schemas.microsoft.com/office/drawing/2014/main" id="{7A3A5E4D-7597-2FA5-9921-D70CD75E3E01}"/>
              </a:ext>
            </a:extLst>
          </p:cNvPr>
          <p:cNvSpPr txBox="1">
            <a:spLocks/>
          </p:cNvSpPr>
          <p:nvPr/>
        </p:nvSpPr>
        <p:spPr>
          <a:xfrm>
            <a:off x="5347621" y="683109"/>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G</a:t>
            </a:r>
            <a:endParaRPr lang="en-US" sz="4200" dirty="0">
              <a:solidFill>
                <a:schemeClr val="accent1">
                  <a:lumMod val="75000"/>
                </a:schemeClr>
              </a:solidFill>
            </a:endParaRPr>
          </a:p>
        </p:txBody>
      </p:sp>
      <p:sp>
        <p:nvSpPr>
          <p:cNvPr id="19" name="Title 1">
            <a:extLst>
              <a:ext uri="{FF2B5EF4-FFF2-40B4-BE49-F238E27FC236}">
                <a16:creationId xmlns:a16="http://schemas.microsoft.com/office/drawing/2014/main" id="{A3AA124E-712E-E90D-4A47-98DFB0554E0F}"/>
              </a:ext>
            </a:extLst>
          </p:cNvPr>
          <p:cNvSpPr txBox="1">
            <a:spLocks/>
          </p:cNvSpPr>
          <p:nvPr/>
        </p:nvSpPr>
        <p:spPr>
          <a:xfrm>
            <a:off x="5705727" y="683109"/>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P</a:t>
            </a:r>
            <a:endParaRPr lang="en-US" sz="4200" dirty="0">
              <a:solidFill>
                <a:schemeClr val="accent1">
                  <a:lumMod val="75000"/>
                </a:schemeClr>
              </a:solidFill>
            </a:endParaRPr>
          </a:p>
        </p:txBody>
      </p:sp>
      <p:sp>
        <p:nvSpPr>
          <p:cNvPr id="20" name="Title 1">
            <a:extLst>
              <a:ext uri="{FF2B5EF4-FFF2-40B4-BE49-F238E27FC236}">
                <a16:creationId xmlns:a16="http://schemas.microsoft.com/office/drawing/2014/main" id="{1111AA20-8F93-81AB-8646-4D545D59C108}"/>
              </a:ext>
            </a:extLst>
          </p:cNvPr>
          <p:cNvSpPr txBox="1">
            <a:spLocks/>
          </p:cNvSpPr>
          <p:nvPr/>
        </p:nvSpPr>
        <p:spPr>
          <a:xfrm>
            <a:off x="6009776" y="667330"/>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r>
              <a:rPr lang="en-US" sz="4200" b="1" dirty="0">
                <a:noFill/>
              </a:rPr>
              <a:t>t</a:t>
            </a:r>
            <a:endParaRPr lang="en-US" sz="4200" dirty="0">
              <a:noFill/>
            </a:endParaRPr>
          </a:p>
        </p:txBody>
      </p:sp>
      <p:sp>
        <p:nvSpPr>
          <p:cNvPr id="9" name="Title 1">
            <a:extLst>
              <a:ext uri="{FF2B5EF4-FFF2-40B4-BE49-F238E27FC236}">
                <a16:creationId xmlns:a16="http://schemas.microsoft.com/office/drawing/2014/main" id="{DFEA418C-271D-B171-8693-7FE0E17F3C48}"/>
              </a:ext>
            </a:extLst>
          </p:cNvPr>
          <p:cNvSpPr txBox="1">
            <a:spLocks/>
          </p:cNvSpPr>
          <p:nvPr/>
        </p:nvSpPr>
        <p:spPr>
          <a:xfrm>
            <a:off x="6304892" y="667330"/>
            <a:ext cx="118417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-2</a:t>
            </a:r>
            <a:endParaRPr lang="en-US" sz="4200" dirty="0">
              <a:solidFill>
                <a:schemeClr val="accent1">
                  <a:lumMod val="75000"/>
                </a:schemeClr>
              </a:solidFill>
            </a:endParaRPr>
          </a:p>
        </p:txBody>
      </p:sp>
      <p:pic>
        <p:nvPicPr>
          <p:cNvPr id="14" name="Picture 2">
            <a:extLst>
              <a:ext uri="{FF2B5EF4-FFF2-40B4-BE49-F238E27FC236}">
                <a16:creationId xmlns:a16="http://schemas.microsoft.com/office/drawing/2014/main" id="{76F386AB-125F-9514-E77A-F73B992DC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347" y="1663545"/>
            <a:ext cx="1022946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7759ABAE-9578-30B4-2242-9BF90100D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5309" y="2215946"/>
            <a:ext cx="2032322" cy="31821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A351AA3-C620-66B7-D10E-76468A5868D6}"/>
              </a:ext>
            </a:extLst>
          </p:cNvPr>
          <p:cNvSpPr txBox="1"/>
          <p:nvPr/>
        </p:nvSpPr>
        <p:spPr>
          <a:xfrm>
            <a:off x="3260543" y="5968602"/>
            <a:ext cx="8357267" cy="215444"/>
          </a:xfrm>
          <a:prstGeom prst="rect">
            <a:avLst/>
          </a:prstGeom>
          <a:noFill/>
        </p:spPr>
        <p:txBody>
          <a:bodyPr wrap="square">
            <a:spAutoFit/>
          </a:bodyPr>
          <a:lstStyle/>
          <a:p>
            <a:r>
              <a:rPr lang="en-US" sz="800" dirty="0"/>
              <a:t>Radford, Alec, Karthik Narasimhan, Tim </a:t>
            </a:r>
            <a:r>
              <a:rPr lang="en-US" sz="800" dirty="0" err="1"/>
              <a:t>Salimans</a:t>
            </a:r>
            <a:r>
              <a:rPr lang="en-US" sz="800" dirty="0"/>
              <a:t>, and Ilya </a:t>
            </a:r>
            <a:r>
              <a:rPr lang="en-US" sz="800" dirty="0" err="1"/>
              <a:t>Sutskever</a:t>
            </a:r>
            <a:r>
              <a:rPr lang="en-US" sz="800" dirty="0"/>
              <a:t>. "Improving language understanding by generative pre-training." (2018).</a:t>
            </a:r>
          </a:p>
        </p:txBody>
      </p:sp>
    </p:spTree>
    <p:extLst>
      <p:ext uri="{BB962C8B-B14F-4D97-AF65-F5344CB8AC3E}">
        <p14:creationId xmlns:p14="http://schemas.microsoft.com/office/powerpoint/2010/main" val="21211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8" name="Title 1">
            <a:extLst>
              <a:ext uri="{FF2B5EF4-FFF2-40B4-BE49-F238E27FC236}">
                <a16:creationId xmlns:a16="http://schemas.microsoft.com/office/drawing/2014/main" id="{2AE6D2AF-A91B-D2E7-A937-934E8ABBD3BC}"/>
              </a:ext>
            </a:extLst>
          </p:cNvPr>
          <p:cNvSpPr>
            <a:spLocks noGrp="1"/>
          </p:cNvSpPr>
          <p:nvPr>
            <p:ph type="title"/>
          </p:nvPr>
        </p:nvSpPr>
        <p:spPr>
          <a:xfrm>
            <a:off x="0" y="-1075893"/>
            <a:ext cx="3972560" cy="3291839"/>
          </a:xfrm>
        </p:spPr>
        <p:txBody>
          <a:bodyPr>
            <a:normAutofit/>
          </a:bodyPr>
          <a:lstStyle/>
          <a:p>
            <a:r>
              <a:rPr lang="en-US" sz="2400" b="1" dirty="0">
                <a:solidFill>
                  <a:schemeClr val="bg1">
                    <a:lumMod val="65000"/>
                  </a:schemeClr>
                </a:solidFill>
              </a:rPr>
              <a:t>Language</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Transformer</a:t>
            </a:r>
            <a:r>
              <a:rPr lang="ar-JO" sz="2400" b="1" dirty="0">
                <a:solidFill>
                  <a:schemeClr val="bg1">
                    <a:lumMod val="65000"/>
                  </a:schemeClr>
                </a:solidFill>
              </a:rPr>
              <a:t> </a:t>
            </a:r>
            <a:br>
              <a:rPr lang="ar-JO" sz="2400" b="1" dirty="0">
                <a:solidFill>
                  <a:schemeClr val="bg1">
                    <a:lumMod val="65000"/>
                  </a:schemeClr>
                </a:solidFill>
              </a:rPr>
            </a:br>
            <a:r>
              <a:rPr lang="en-US" sz="2400" b="1" dirty="0">
                <a:solidFill>
                  <a:schemeClr val="bg1">
                    <a:lumMod val="65000"/>
                  </a:schemeClr>
                </a:solidFill>
              </a:rPr>
              <a:t>Models</a:t>
            </a:r>
          </a:p>
        </p:txBody>
      </p:sp>
      <p:sp>
        <p:nvSpPr>
          <p:cNvPr id="16" name="Title 1">
            <a:extLst>
              <a:ext uri="{FF2B5EF4-FFF2-40B4-BE49-F238E27FC236}">
                <a16:creationId xmlns:a16="http://schemas.microsoft.com/office/drawing/2014/main" id="{586628AF-78DD-370F-82EE-B6AA885C8FCB}"/>
              </a:ext>
            </a:extLst>
          </p:cNvPr>
          <p:cNvSpPr txBox="1">
            <a:spLocks/>
          </p:cNvSpPr>
          <p:nvPr/>
        </p:nvSpPr>
        <p:spPr>
          <a:xfrm>
            <a:off x="1780854" y="1"/>
            <a:ext cx="8630292" cy="68310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Generative Pre-trained Transformer</a:t>
            </a:r>
          </a:p>
        </p:txBody>
      </p:sp>
      <p:sp>
        <p:nvSpPr>
          <p:cNvPr id="18" name="Title 1">
            <a:extLst>
              <a:ext uri="{FF2B5EF4-FFF2-40B4-BE49-F238E27FC236}">
                <a16:creationId xmlns:a16="http://schemas.microsoft.com/office/drawing/2014/main" id="{7A3A5E4D-7597-2FA5-9921-D70CD75E3E01}"/>
              </a:ext>
            </a:extLst>
          </p:cNvPr>
          <p:cNvSpPr txBox="1">
            <a:spLocks/>
          </p:cNvSpPr>
          <p:nvPr/>
        </p:nvSpPr>
        <p:spPr>
          <a:xfrm>
            <a:off x="5347621" y="683109"/>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G</a:t>
            </a:r>
            <a:endParaRPr lang="en-US" sz="4200" dirty="0">
              <a:solidFill>
                <a:schemeClr val="accent1">
                  <a:lumMod val="75000"/>
                </a:schemeClr>
              </a:solidFill>
            </a:endParaRPr>
          </a:p>
        </p:txBody>
      </p:sp>
      <p:sp>
        <p:nvSpPr>
          <p:cNvPr id="19" name="Title 1">
            <a:extLst>
              <a:ext uri="{FF2B5EF4-FFF2-40B4-BE49-F238E27FC236}">
                <a16:creationId xmlns:a16="http://schemas.microsoft.com/office/drawing/2014/main" id="{A3AA124E-712E-E90D-4A47-98DFB0554E0F}"/>
              </a:ext>
            </a:extLst>
          </p:cNvPr>
          <p:cNvSpPr txBox="1">
            <a:spLocks/>
          </p:cNvSpPr>
          <p:nvPr/>
        </p:nvSpPr>
        <p:spPr>
          <a:xfrm>
            <a:off x="5705727" y="683109"/>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P</a:t>
            </a:r>
            <a:endParaRPr lang="en-US" sz="4200" dirty="0">
              <a:solidFill>
                <a:schemeClr val="accent1">
                  <a:lumMod val="75000"/>
                </a:schemeClr>
              </a:solidFill>
            </a:endParaRPr>
          </a:p>
        </p:txBody>
      </p:sp>
      <p:sp>
        <p:nvSpPr>
          <p:cNvPr id="20" name="Title 1">
            <a:extLst>
              <a:ext uri="{FF2B5EF4-FFF2-40B4-BE49-F238E27FC236}">
                <a16:creationId xmlns:a16="http://schemas.microsoft.com/office/drawing/2014/main" id="{1111AA20-8F93-81AB-8646-4D545D59C108}"/>
              </a:ext>
            </a:extLst>
          </p:cNvPr>
          <p:cNvSpPr txBox="1">
            <a:spLocks/>
          </p:cNvSpPr>
          <p:nvPr/>
        </p:nvSpPr>
        <p:spPr>
          <a:xfrm>
            <a:off x="6009776" y="667330"/>
            <a:ext cx="595350"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T</a:t>
            </a:r>
            <a:r>
              <a:rPr lang="en-US" sz="4200" b="1" dirty="0">
                <a:noFill/>
              </a:rPr>
              <a:t>t</a:t>
            </a:r>
            <a:endParaRPr lang="en-US" sz="4200" dirty="0">
              <a:noFill/>
            </a:endParaRPr>
          </a:p>
        </p:txBody>
      </p:sp>
      <p:pic>
        <p:nvPicPr>
          <p:cNvPr id="6" name="Picture 4">
            <a:extLst>
              <a:ext uri="{FF2B5EF4-FFF2-40B4-BE49-F238E27FC236}">
                <a16:creationId xmlns:a16="http://schemas.microsoft.com/office/drawing/2014/main" id="{97FE7AFD-B292-14BF-60F5-F89208EAB0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900" y="2046624"/>
            <a:ext cx="2032322" cy="318217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FEA418C-271D-B171-8693-7FE0E17F3C48}"/>
              </a:ext>
            </a:extLst>
          </p:cNvPr>
          <p:cNvSpPr txBox="1">
            <a:spLocks/>
          </p:cNvSpPr>
          <p:nvPr/>
        </p:nvSpPr>
        <p:spPr>
          <a:xfrm>
            <a:off x="6304892" y="667330"/>
            <a:ext cx="1184179" cy="683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b="1" dirty="0">
                <a:solidFill>
                  <a:schemeClr val="accent1">
                    <a:lumMod val="75000"/>
                  </a:schemeClr>
                </a:solidFill>
              </a:rPr>
              <a:t>-2</a:t>
            </a:r>
            <a:endParaRPr lang="en-US" sz="4200" dirty="0">
              <a:solidFill>
                <a:schemeClr val="accent1">
                  <a:lumMod val="75000"/>
                </a:schemeClr>
              </a:solidFill>
            </a:endParaRPr>
          </a:p>
        </p:txBody>
      </p:sp>
      <p:pic>
        <p:nvPicPr>
          <p:cNvPr id="14" name="Picture 2">
            <a:extLst>
              <a:ext uri="{FF2B5EF4-FFF2-40B4-BE49-F238E27FC236}">
                <a16:creationId xmlns:a16="http://schemas.microsoft.com/office/drawing/2014/main" id="{76F386AB-125F-9514-E77A-F73B992DC114}"/>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21933" y="1663545"/>
            <a:ext cx="809387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0690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5" name="Title 4">
            <a:extLst>
              <a:ext uri="{FF2B5EF4-FFF2-40B4-BE49-F238E27FC236}">
                <a16:creationId xmlns:a16="http://schemas.microsoft.com/office/drawing/2014/main" id="{EDD4F065-0ADC-B775-554C-59F74286B65A}"/>
              </a:ext>
            </a:extLst>
          </p:cNvPr>
          <p:cNvSpPr>
            <a:spLocks noGrp="1"/>
          </p:cNvSpPr>
          <p:nvPr>
            <p:ph type="title"/>
          </p:nvPr>
        </p:nvSpPr>
        <p:spPr>
          <a:xfrm>
            <a:off x="838200" y="2531700"/>
            <a:ext cx="10515600" cy="1325563"/>
          </a:xfrm>
        </p:spPr>
        <p:txBody>
          <a:bodyPr/>
          <a:lstStyle/>
          <a:p>
            <a:pPr algn="ctr"/>
            <a:r>
              <a:rPr lang="en-US" b="1" dirty="0">
                <a:solidFill>
                  <a:schemeClr val="accent1">
                    <a:lumMod val="75000"/>
                  </a:schemeClr>
                </a:solidFill>
              </a:rPr>
              <a:t>System Implementation</a:t>
            </a:r>
          </a:p>
        </p:txBody>
      </p:sp>
    </p:spTree>
    <p:extLst>
      <p:ext uri="{BB962C8B-B14F-4D97-AF65-F5344CB8AC3E}">
        <p14:creationId xmlns:p14="http://schemas.microsoft.com/office/powerpoint/2010/main" val="3671149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CFB3-D4E7-3BCF-AA46-E999AD6BA531}"/>
              </a:ext>
            </a:extLst>
          </p:cNvPr>
          <p:cNvSpPr>
            <a:spLocks noGrp="1"/>
          </p:cNvSpPr>
          <p:nvPr>
            <p:ph type="ctrTitle"/>
          </p:nvPr>
        </p:nvSpPr>
        <p:spPr>
          <a:xfrm>
            <a:off x="1524000" y="1238829"/>
            <a:ext cx="9144000" cy="2387600"/>
          </a:xfrm>
        </p:spPr>
        <p:txBody>
          <a:bodyPr>
            <a:normAutofit/>
          </a:bodyPr>
          <a:lstStyle/>
          <a:p>
            <a:r>
              <a:rPr lang="en-US" sz="11500" b="1" dirty="0" err="1">
                <a:solidFill>
                  <a:schemeClr val="accent1">
                    <a:lumMod val="75000"/>
                  </a:schemeClr>
                </a:solidFill>
              </a:rPr>
              <a:t>Q&amp;Arabic</a:t>
            </a:r>
            <a:endParaRPr lang="en-US" sz="11500" b="1" dirty="0">
              <a:solidFill>
                <a:schemeClr val="accent1">
                  <a:lumMod val="75000"/>
                </a:schemeClr>
              </a:solidFill>
            </a:endParaRPr>
          </a:p>
        </p:txBody>
      </p:sp>
      <p:sp>
        <p:nvSpPr>
          <p:cNvPr id="3" name="Subtitle 2">
            <a:extLst>
              <a:ext uri="{FF2B5EF4-FFF2-40B4-BE49-F238E27FC236}">
                <a16:creationId xmlns:a16="http://schemas.microsoft.com/office/drawing/2014/main" id="{7CD56E86-B661-F21B-8E57-F34945185B3D}"/>
              </a:ext>
            </a:extLst>
          </p:cNvPr>
          <p:cNvSpPr>
            <a:spLocks noGrp="1"/>
          </p:cNvSpPr>
          <p:nvPr>
            <p:ph type="subTitle" idx="1"/>
          </p:nvPr>
        </p:nvSpPr>
        <p:spPr>
          <a:xfrm>
            <a:off x="1524000" y="3797153"/>
            <a:ext cx="9144000" cy="1655762"/>
          </a:xfrm>
        </p:spPr>
        <p:txBody>
          <a:bodyPr/>
          <a:lstStyle/>
          <a:p>
            <a:r>
              <a:rPr lang="en-US" dirty="0"/>
              <a:t>An Automatic Questions &amp; Answers FAQ Generator</a:t>
            </a:r>
          </a:p>
        </p:txBody>
      </p:sp>
    </p:spTree>
    <p:extLst>
      <p:ext uri="{BB962C8B-B14F-4D97-AF65-F5344CB8AC3E}">
        <p14:creationId xmlns:p14="http://schemas.microsoft.com/office/powerpoint/2010/main" val="398594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graphicFrame>
        <p:nvGraphicFramePr>
          <p:cNvPr id="8" name="Table 4">
            <a:extLst>
              <a:ext uri="{FF2B5EF4-FFF2-40B4-BE49-F238E27FC236}">
                <a16:creationId xmlns:a16="http://schemas.microsoft.com/office/drawing/2014/main" id="{3018F13B-9DCC-F815-4A91-C6E1065D6B22}"/>
              </a:ext>
            </a:extLst>
          </p:cNvPr>
          <p:cNvGraphicFramePr>
            <a:graphicFrameLocks/>
          </p:cNvGraphicFramePr>
          <p:nvPr>
            <p:extLst>
              <p:ext uri="{D42A27DB-BD31-4B8C-83A1-F6EECF244321}">
                <p14:modId xmlns:p14="http://schemas.microsoft.com/office/powerpoint/2010/main" val="781757669"/>
              </p:ext>
            </p:extLst>
          </p:nvPr>
        </p:nvGraphicFramePr>
        <p:xfrm>
          <a:off x="1437408" y="2277102"/>
          <a:ext cx="9916392" cy="1981200"/>
        </p:xfrm>
        <a:graphic>
          <a:graphicData uri="http://schemas.openxmlformats.org/drawingml/2006/table">
            <a:tbl>
              <a:tblPr firstRow="1" bandRow="1">
                <a:tableStyleId>{5C22544A-7EE6-4342-B048-85BDC9FD1C3A}</a:tableStyleId>
              </a:tblPr>
              <a:tblGrid>
                <a:gridCol w="1875560">
                  <a:extLst>
                    <a:ext uri="{9D8B030D-6E8A-4147-A177-3AD203B41FA5}">
                      <a16:colId xmlns:a16="http://schemas.microsoft.com/office/drawing/2014/main" val="2623199798"/>
                    </a:ext>
                  </a:extLst>
                </a:gridCol>
                <a:gridCol w="3082636">
                  <a:extLst>
                    <a:ext uri="{9D8B030D-6E8A-4147-A177-3AD203B41FA5}">
                      <a16:colId xmlns:a16="http://schemas.microsoft.com/office/drawing/2014/main" val="3627630815"/>
                    </a:ext>
                  </a:extLst>
                </a:gridCol>
                <a:gridCol w="2479098">
                  <a:extLst>
                    <a:ext uri="{9D8B030D-6E8A-4147-A177-3AD203B41FA5}">
                      <a16:colId xmlns:a16="http://schemas.microsoft.com/office/drawing/2014/main" val="1890918976"/>
                    </a:ext>
                  </a:extLst>
                </a:gridCol>
                <a:gridCol w="2479098">
                  <a:extLst>
                    <a:ext uri="{9D8B030D-6E8A-4147-A177-3AD203B41FA5}">
                      <a16:colId xmlns:a16="http://schemas.microsoft.com/office/drawing/2014/main" val="3979232682"/>
                    </a:ext>
                  </a:extLst>
                </a:gridCol>
              </a:tblGrid>
              <a:tr h="370840">
                <a:tc>
                  <a:txBody>
                    <a:bodyPr/>
                    <a:lstStyle/>
                    <a:p>
                      <a:pPr algn="ctr" rtl="0" fontAlgn="t">
                        <a:spcBef>
                          <a:spcPts val="0"/>
                        </a:spcBef>
                        <a:spcAft>
                          <a:spcPts val="0"/>
                        </a:spcAft>
                      </a:pPr>
                      <a:r>
                        <a:rPr lang="en-US" sz="1600" b="0" i="0" u="none" strike="noStrike" dirty="0">
                          <a:solidFill>
                            <a:srgbClr val="000000"/>
                          </a:solidFill>
                          <a:effectLst/>
                          <a:latin typeface="+mn-lt"/>
                        </a:rPr>
                        <a:t>Model</a:t>
                      </a:r>
                      <a:endParaRPr lang="en-US" sz="1600" dirty="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a:solidFill>
                            <a:srgbClr val="000000"/>
                          </a:solidFill>
                          <a:effectLst/>
                          <a:latin typeface="+mn-lt"/>
                        </a:rPr>
                        <a:t>Type</a:t>
                      </a:r>
                      <a:endParaRPr lang="en-US" sz="160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dirty="0">
                          <a:solidFill>
                            <a:srgbClr val="000000"/>
                          </a:solidFill>
                          <a:effectLst/>
                          <a:latin typeface="+mn-lt"/>
                        </a:rPr>
                        <a:t>Question Generation</a:t>
                      </a:r>
                      <a:endParaRPr lang="en-US" sz="1600" b="0" dirty="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dirty="0">
                          <a:solidFill>
                            <a:srgbClr val="000000"/>
                          </a:solidFill>
                          <a:effectLst/>
                          <a:latin typeface="+mn-lt"/>
                        </a:rPr>
                        <a:t>Question Answering</a:t>
                      </a:r>
                      <a:endParaRPr lang="en-US" sz="1600" b="0" dirty="0">
                        <a:effectLst/>
                        <a:latin typeface="+mn-lt"/>
                      </a:endParaRPr>
                    </a:p>
                  </a:txBody>
                  <a:tcPr marL="76200" marR="76200" marT="76200" marB="76200"/>
                </a:tc>
                <a:extLst>
                  <a:ext uri="{0D108BD9-81ED-4DB2-BD59-A6C34878D82A}">
                    <a16:rowId xmlns:a16="http://schemas.microsoft.com/office/drawing/2014/main" val="1027562708"/>
                  </a:ext>
                </a:extLst>
              </a:tr>
              <a:tr h="370840">
                <a:tc>
                  <a:txBody>
                    <a:bodyPr/>
                    <a:lstStyle/>
                    <a:p>
                      <a:pPr algn="ctr" rtl="0" fontAlgn="t">
                        <a:spcBef>
                          <a:spcPts val="0"/>
                        </a:spcBef>
                        <a:spcAft>
                          <a:spcPts val="0"/>
                        </a:spcAft>
                      </a:pPr>
                      <a:r>
                        <a:rPr lang="en-US" sz="1600" b="0" i="0" u="none" strike="noStrike" dirty="0" err="1">
                          <a:solidFill>
                            <a:srgbClr val="000000"/>
                          </a:solidFill>
                          <a:effectLst/>
                          <a:latin typeface="+mn-lt"/>
                        </a:rPr>
                        <a:t>AraBERT</a:t>
                      </a:r>
                      <a:endParaRPr lang="en-US" sz="1600" dirty="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a:solidFill>
                            <a:srgbClr val="000000"/>
                          </a:solidFill>
                          <a:effectLst/>
                          <a:latin typeface="+mn-lt"/>
                        </a:rPr>
                        <a:t>Classification</a:t>
                      </a:r>
                      <a:endParaRPr lang="en-US" sz="1600">
                        <a:effectLst/>
                        <a:latin typeface="+mn-lt"/>
                      </a:endParaRPr>
                    </a:p>
                  </a:txBody>
                  <a:tcPr marL="76200" marR="76200" marT="76200" marB="76200"/>
                </a:tc>
                <a:tc>
                  <a:txBody>
                    <a:bodyPr/>
                    <a:lstStyle/>
                    <a:p>
                      <a:pPr fontAlgn="t"/>
                      <a:r>
                        <a:rPr lang="en-US" sz="1600" b="1" dirty="0">
                          <a:effectLst/>
                          <a:latin typeface="+mn-lt"/>
                        </a:rPr>
                        <a:t> </a:t>
                      </a:r>
                    </a:p>
                  </a:txBody>
                  <a:tcPr marL="76200" marR="76200" marT="76200" marB="76200"/>
                </a:tc>
                <a:tc>
                  <a:txBody>
                    <a:bodyPr/>
                    <a:lstStyle/>
                    <a:p>
                      <a:pPr algn="ctr" rtl="0" fontAlgn="t">
                        <a:spcBef>
                          <a:spcPts val="0"/>
                        </a:spcBef>
                        <a:spcAft>
                          <a:spcPts val="0"/>
                        </a:spcAft>
                      </a:pPr>
                      <a:r>
                        <a:rPr lang="en-US" sz="1600" b="1" i="0" u="none" strike="noStrike" dirty="0">
                          <a:solidFill>
                            <a:srgbClr val="000000"/>
                          </a:solidFill>
                          <a:effectLst/>
                          <a:latin typeface="+mn-lt"/>
                        </a:rPr>
                        <a:t>✓</a:t>
                      </a:r>
                      <a:endParaRPr lang="en-US" sz="1600" b="1" dirty="0">
                        <a:effectLst/>
                        <a:latin typeface="+mn-lt"/>
                      </a:endParaRPr>
                    </a:p>
                  </a:txBody>
                  <a:tcPr marL="76200" marR="76200" marT="76200" marB="76200"/>
                </a:tc>
                <a:extLst>
                  <a:ext uri="{0D108BD9-81ED-4DB2-BD59-A6C34878D82A}">
                    <a16:rowId xmlns:a16="http://schemas.microsoft.com/office/drawing/2014/main" val="3336967603"/>
                  </a:ext>
                </a:extLst>
              </a:tr>
              <a:tr h="370840">
                <a:tc>
                  <a:txBody>
                    <a:bodyPr/>
                    <a:lstStyle/>
                    <a:p>
                      <a:pPr algn="ctr" rtl="0" fontAlgn="t">
                        <a:spcBef>
                          <a:spcPts val="0"/>
                        </a:spcBef>
                        <a:spcAft>
                          <a:spcPts val="0"/>
                        </a:spcAft>
                      </a:pPr>
                      <a:r>
                        <a:rPr lang="en-US" sz="1600" b="0" i="0" u="none" strike="noStrike">
                          <a:solidFill>
                            <a:srgbClr val="000000"/>
                          </a:solidFill>
                          <a:effectLst/>
                          <a:latin typeface="+mn-lt"/>
                        </a:rPr>
                        <a:t>AraELECTRA</a:t>
                      </a:r>
                      <a:endParaRPr lang="en-US" sz="160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a:solidFill>
                            <a:srgbClr val="000000"/>
                          </a:solidFill>
                          <a:effectLst/>
                          <a:latin typeface="+mn-lt"/>
                        </a:rPr>
                        <a:t>Classification (discriminative)</a:t>
                      </a:r>
                      <a:endParaRPr lang="en-US" sz="1600">
                        <a:effectLst/>
                        <a:latin typeface="+mn-lt"/>
                      </a:endParaRPr>
                    </a:p>
                  </a:txBody>
                  <a:tcPr marL="76200" marR="76200" marT="76200" marB="76200"/>
                </a:tc>
                <a:tc>
                  <a:txBody>
                    <a:bodyPr/>
                    <a:lstStyle/>
                    <a:p>
                      <a:pPr fontAlgn="t"/>
                      <a:r>
                        <a:rPr lang="en-US" sz="1600" b="1" dirty="0">
                          <a:effectLst/>
                          <a:latin typeface="+mn-lt"/>
                        </a:rPr>
                        <a:t> </a:t>
                      </a:r>
                    </a:p>
                  </a:txBody>
                  <a:tcPr marL="76200" marR="76200" marT="76200" marB="76200"/>
                </a:tc>
                <a:tc>
                  <a:txBody>
                    <a:bodyPr/>
                    <a:lstStyle/>
                    <a:p>
                      <a:pPr algn="ctr" rtl="0" fontAlgn="t">
                        <a:spcBef>
                          <a:spcPts val="0"/>
                        </a:spcBef>
                        <a:spcAft>
                          <a:spcPts val="0"/>
                        </a:spcAft>
                      </a:pPr>
                      <a:r>
                        <a:rPr lang="en-US" sz="1600" b="1" i="0" u="none" strike="noStrike" dirty="0">
                          <a:solidFill>
                            <a:srgbClr val="000000"/>
                          </a:solidFill>
                          <a:effectLst/>
                          <a:latin typeface="+mn-lt"/>
                        </a:rPr>
                        <a:t>✓</a:t>
                      </a:r>
                      <a:endParaRPr lang="en-US" sz="1600" b="1" dirty="0">
                        <a:effectLst/>
                        <a:latin typeface="+mn-lt"/>
                      </a:endParaRPr>
                    </a:p>
                  </a:txBody>
                  <a:tcPr marL="76200" marR="76200" marT="76200" marB="76200"/>
                </a:tc>
                <a:extLst>
                  <a:ext uri="{0D108BD9-81ED-4DB2-BD59-A6C34878D82A}">
                    <a16:rowId xmlns:a16="http://schemas.microsoft.com/office/drawing/2014/main" val="1674586194"/>
                  </a:ext>
                </a:extLst>
              </a:tr>
              <a:tr h="370840">
                <a:tc>
                  <a:txBody>
                    <a:bodyPr/>
                    <a:lstStyle/>
                    <a:p>
                      <a:pPr algn="ctr" rtl="0" fontAlgn="t">
                        <a:spcBef>
                          <a:spcPts val="0"/>
                        </a:spcBef>
                        <a:spcAft>
                          <a:spcPts val="0"/>
                        </a:spcAft>
                      </a:pPr>
                      <a:r>
                        <a:rPr lang="en-US" sz="1600" b="0" i="0" u="none" strike="noStrike" dirty="0">
                          <a:solidFill>
                            <a:srgbClr val="000000"/>
                          </a:solidFill>
                          <a:effectLst/>
                          <a:latin typeface="+mn-lt"/>
                        </a:rPr>
                        <a:t>AraT5</a:t>
                      </a:r>
                      <a:endParaRPr lang="en-US" sz="1600" dirty="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dirty="0">
                          <a:solidFill>
                            <a:srgbClr val="000000"/>
                          </a:solidFill>
                          <a:effectLst/>
                          <a:latin typeface="+mn-lt"/>
                        </a:rPr>
                        <a:t>text-to-text</a:t>
                      </a:r>
                      <a:endParaRPr lang="en-US" sz="1600" dirty="0">
                        <a:effectLst/>
                        <a:latin typeface="+mn-lt"/>
                      </a:endParaRPr>
                    </a:p>
                  </a:txBody>
                  <a:tcPr marL="76200" marR="76200" marT="76200" marB="76200"/>
                </a:tc>
                <a:tc>
                  <a:txBody>
                    <a:bodyPr/>
                    <a:lstStyle/>
                    <a:p>
                      <a:pPr algn="ctr" rtl="0" fontAlgn="t">
                        <a:spcBef>
                          <a:spcPts val="0"/>
                        </a:spcBef>
                        <a:spcAft>
                          <a:spcPts val="0"/>
                        </a:spcAft>
                      </a:pPr>
                      <a:r>
                        <a:rPr lang="en-US" sz="1600" b="1" i="0" u="none" strike="noStrike">
                          <a:solidFill>
                            <a:srgbClr val="000000"/>
                          </a:solidFill>
                          <a:effectLst/>
                          <a:latin typeface="+mn-lt"/>
                        </a:rPr>
                        <a:t>✓</a:t>
                      </a:r>
                      <a:endParaRPr lang="en-US" sz="1600" b="1">
                        <a:effectLst/>
                        <a:latin typeface="+mn-lt"/>
                      </a:endParaRPr>
                    </a:p>
                  </a:txBody>
                  <a:tcPr marL="76200" marR="76200" marT="76200" marB="76200"/>
                </a:tc>
                <a:tc>
                  <a:txBody>
                    <a:bodyPr/>
                    <a:lstStyle/>
                    <a:p>
                      <a:pPr algn="ctr" rtl="0" fontAlgn="t">
                        <a:spcBef>
                          <a:spcPts val="0"/>
                        </a:spcBef>
                        <a:spcAft>
                          <a:spcPts val="0"/>
                        </a:spcAft>
                      </a:pPr>
                      <a:r>
                        <a:rPr lang="en-US" sz="1600" b="1" i="0" u="none" strike="noStrike" dirty="0">
                          <a:solidFill>
                            <a:srgbClr val="000000"/>
                          </a:solidFill>
                          <a:effectLst/>
                          <a:latin typeface="+mn-lt"/>
                        </a:rPr>
                        <a:t>✓</a:t>
                      </a:r>
                      <a:endParaRPr lang="en-US" sz="1600" b="1" dirty="0">
                        <a:effectLst/>
                        <a:latin typeface="+mn-lt"/>
                      </a:endParaRPr>
                    </a:p>
                  </a:txBody>
                  <a:tcPr marL="76200" marR="76200" marT="76200" marB="76200"/>
                </a:tc>
                <a:extLst>
                  <a:ext uri="{0D108BD9-81ED-4DB2-BD59-A6C34878D82A}">
                    <a16:rowId xmlns:a16="http://schemas.microsoft.com/office/drawing/2014/main" val="4281649057"/>
                  </a:ext>
                </a:extLst>
              </a:tr>
              <a:tr h="370840">
                <a:tc>
                  <a:txBody>
                    <a:bodyPr/>
                    <a:lstStyle/>
                    <a:p>
                      <a:pPr algn="ctr" rtl="0" fontAlgn="t">
                        <a:spcBef>
                          <a:spcPts val="0"/>
                        </a:spcBef>
                        <a:spcAft>
                          <a:spcPts val="0"/>
                        </a:spcAft>
                      </a:pPr>
                      <a:r>
                        <a:rPr lang="en-US" sz="1600" b="0" i="0" u="none" strike="noStrike">
                          <a:solidFill>
                            <a:srgbClr val="000000"/>
                          </a:solidFill>
                          <a:effectLst/>
                          <a:latin typeface="+mn-lt"/>
                        </a:rPr>
                        <a:t>AraGPT2</a:t>
                      </a:r>
                      <a:endParaRPr lang="en-US" sz="1600">
                        <a:effectLst/>
                        <a:latin typeface="+mn-lt"/>
                      </a:endParaRPr>
                    </a:p>
                  </a:txBody>
                  <a:tcPr marL="76200" marR="76200" marT="76200" marB="76200"/>
                </a:tc>
                <a:tc>
                  <a:txBody>
                    <a:bodyPr/>
                    <a:lstStyle/>
                    <a:p>
                      <a:pPr algn="ctr" rtl="0" fontAlgn="t">
                        <a:spcBef>
                          <a:spcPts val="0"/>
                        </a:spcBef>
                        <a:spcAft>
                          <a:spcPts val="0"/>
                        </a:spcAft>
                      </a:pPr>
                      <a:r>
                        <a:rPr lang="en-US" sz="1600" b="0" i="0" u="none" strike="noStrike" dirty="0">
                          <a:solidFill>
                            <a:srgbClr val="000000"/>
                          </a:solidFill>
                          <a:effectLst/>
                          <a:latin typeface="+mn-lt"/>
                        </a:rPr>
                        <a:t>generative </a:t>
                      </a:r>
                      <a:endParaRPr lang="en-US" sz="1600" dirty="0">
                        <a:effectLst/>
                        <a:latin typeface="+mn-lt"/>
                      </a:endParaRPr>
                    </a:p>
                  </a:txBody>
                  <a:tcPr marL="76200" marR="76200" marT="76200" marB="76200"/>
                </a:tc>
                <a:tc>
                  <a:txBody>
                    <a:bodyPr/>
                    <a:lstStyle/>
                    <a:p>
                      <a:pPr algn="ctr" rtl="0" fontAlgn="t">
                        <a:spcBef>
                          <a:spcPts val="0"/>
                        </a:spcBef>
                        <a:spcAft>
                          <a:spcPts val="0"/>
                        </a:spcAft>
                      </a:pPr>
                      <a:r>
                        <a:rPr lang="en-US" sz="1600" b="1" i="0" u="none" strike="noStrike">
                          <a:solidFill>
                            <a:srgbClr val="000000"/>
                          </a:solidFill>
                          <a:effectLst/>
                          <a:latin typeface="+mn-lt"/>
                        </a:rPr>
                        <a:t>✓</a:t>
                      </a:r>
                      <a:endParaRPr lang="en-US" sz="1600" b="1">
                        <a:effectLst/>
                        <a:latin typeface="+mn-lt"/>
                      </a:endParaRPr>
                    </a:p>
                  </a:txBody>
                  <a:tcPr marL="76200" marR="76200" marT="76200" marB="76200"/>
                </a:tc>
                <a:tc>
                  <a:txBody>
                    <a:bodyPr/>
                    <a:lstStyle/>
                    <a:p>
                      <a:pPr algn="ctr" rtl="0" fontAlgn="t">
                        <a:spcBef>
                          <a:spcPts val="0"/>
                        </a:spcBef>
                        <a:spcAft>
                          <a:spcPts val="0"/>
                        </a:spcAft>
                      </a:pPr>
                      <a:r>
                        <a:rPr lang="en-US" sz="1600" b="1" i="0" u="none" strike="noStrike" dirty="0">
                          <a:solidFill>
                            <a:srgbClr val="000000"/>
                          </a:solidFill>
                          <a:effectLst/>
                          <a:latin typeface="+mn-lt"/>
                        </a:rPr>
                        <a:t>✓</a:t>
                      </a:r>
                      <a:endParaRPr lang="en-US" sz="1600" b="1" dirty="0">
                        <a:effectLst/>
                        <a:latin typeface="+mn-lt"/>
                      </a:endParaRPr>
                    </a:p>
                  </a:txBody>
                  <a:tcPr marL="76200" marR="76200" marT="76200" marB="76200"/>
                </a:tc>
                <a:extLst>
                  <a:ext uri="{0D108BD9-81ED-4DB2-BD59-A6C34878D82A}">
                    <a16:rowId xmlns:a16="http://schemas.microsoft.com/office/drawing/2014/main" val="1543267096"/>
                  </a:ext>
                </a:extLst>
              </a:tr>
            </a:tbl>
          </a:graphicData>
        </a:graphic>
      </p:graphicFrame>
      <p:sp>
        <p:nvSpPr>
          <p:cNvPr id="6" name="Title 4">
            <a:extLst>
              <a:ext uri="{FF2B5EF4-FFF2-40B4-BE49-F238E27FC236}">
                <a16:creationId xmlns:a16="http://schemas.microsoft.com/office/drawing/2014/main" id="{E42FD88D-45B8-24A9-C932-C41DCEC7D225}"/>
              </a:ext>
            </a:extLst>
          </p:cNvPr>
          <p:cNvSpPr>
            <a:spLocks noGrp="1"/>
          </p:cNvSpPr>
          <p:nvPr>
            <p:ph type="title"/>
          </p:nvPr>
        </p:nvSpPr>
        <p:spPr>
          <a:xfrm>
            <a:off x="83128" y="-353291"/>
            <a:ext cx="10515600" cy="1325563"/>
          </a:xfrm>
        </p:spPr>
        <p:txBody>
          <a:bodyPr>
            <a:normAutofit/>
          </a:bodyPr>
          <a:lstStyle/>
          <a:p>
            <a:r>
              <a:rPr lang="en-US" sz="2800" b="1" dirty="0">
                <a:solidFill>
                  <a:srgbClr val="9F9F9F"/>
                </a:solidFill>
              </a:rPr>
              <a:t>System Implementation</a:t>
            </a:r>
          </a:p>
        </p:txBody>
      </p:sp>
      <p:sp>
        <p:nvSpPr>
          <p:cNvPr id="14" name="Title 1">
            <a:extLst>
              <a:ext uri="{FF2B5EF4-FFF2-40B4-BE49-F238E27FC236}">
                <a16:creationId xmlns:a16="http://schemas.microsoft.com/office/drawing/2014/main" id="{29A0F56E-1E60-B031-FE4C-23E97863589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Model Selection</a:t>
            </a:r>
          </a:p>
        </p:txBody>
      </p:sp>
    </p:spTree>
    <p:extLst>
      <p:ext uri="{BB962C8B-B14F-4D97-AF65-F5344CB8AC3E}">
        <p14:creationId xmlns:p14="http://schemas.microsoft.com/office/powerpoint/2010/main" val="192417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graphicFrame>
        <p:nvGraphicFramePr>
          <p:cNvPr id="6" name="Table 8">
            <a:extLst>
              <a:ext uri="{FF2B5EF4-FFF2-40B4-BE49-F238E27FC236}">
                <a16:creationId xmlns:a16="http://schemas.microsoft.com/office/drawing/2014/main" id="{99D32303-D906-A7C0-7FE5-6752D08EF51D}"/>
              </a:ext>
            </a:extLst>
          </p:cNvPr>
          <p:cNvGraphicFramePr>
            <a:graphicFrameLocks/>
          </p:cNvGraphicFramePr>
          <p:nvPr>
            <p:extLst>
              <p:ext uri="{D42A27DB-BD31-4B8C-83A1-F6EECF244321}">
                <p14:modId xmlns:p14="http://schemas.microsoft.com/office/powerpoint/2010/main" val="2106655128"/>
              </p:ext>
            </p:extLst>
          </p:nvPr>
        </p:nvGraphicFramePr>
        <p:xfrm>
          <a:off x="966355" y="1549400"/>
          <a:ext cx="10868892" cy="3566160"/>
        </p:xfrm>
        <a:graphic>
          <a:graphicData uri="http://schemas.openxmlformats.org/drawingml/2006/table">
            <a:tbl>
              <a:tblPr firstRow="1" bandRow="1">
                <a:tableStyleId>{5C22544A-7EE6-4342-B048-85BDC9FD1C3A}</a:tableStyleId>
              </a:tblPr>
              <a:tblGrid>
                <a:gridCol w="2717223">
                  <a:extLst>
                    <a:ext uri="{9D8B030D-6E8A-4147-A177-3AD203B41FA5}">
                      <a16:colId xmlns:a16="http://schemas.microsoft.com/office/drawing/2014/main" val="2979754885"/>
                    </a:ext>
                  </a:extLst>
                </a:gridCol>
                <a:gridCol w="3340677">
                  <a:extLst>
                    <a:ext uri="{9D8B030D-6E8A-4147-A177-3AD203B41FA5}">
                      <a16:colId xmlns:a16="http://schemas.microsoft.com/office/drawing/2014/main" val="4106288108"/>
                    </a:ext>
                  </a:extLst>
                </a:gridCol>
                <a:gridCol w="2093769">
                  <a:extLst>
                    <a:ext uri="{9D8B030D-6E8A-4147-A177-3AD203B41FA5}">
                      <a16:colId xmlns:a16="http://schemas.microsoft.com/office/drawing/2014/main" val="454946814"/>
                    </a:ext>
                  </a:extLst>
                </a:gridCol>
                <a:gridCol w="2717223">
                  <a:extLst>
                    <a:ext uri="{9D8B030D-6E8A-4147-A177-3AD203B41FA5}">
                      <a16:colId xmlns:a16="http://schemas.microsoft.com/office/drawing/2014/main" val="2800358033"/>
                    </a:ext>
                  </a:extLst>
                </a:gridCol>
              </a:tblGrid>
              <a:tr h="370840">
                <a:tc>
                  <a:txBody>
                    <a:bodyPr/>
                    <a:lstStyle/>
                    <a:p>
                      <a:pPr rtl="0" fontAlgn="t">
                        <a:spcBef>
                          <a:spcPts val="0"/>
                        </a:spcBef>
                        <a:spcAft>
                          <a:spcPts val="0"/>
                        </a:spcAft>
                      </a:pPr>
                      <a:r>
                        <a:rPr lang="en-US" sz="1600" b="1" i="0" u="none" strike="noStrike" dirty="0" err="1">
                          <a:solidFill>
                            <a:srgbClr val="FFFFFF"/>
                          </a:solidFill>
                          <a:effectLst/>
                          <a:latin typeface="+mn-lt"/>
                        </a:rPr>
                        <a:t>AraBERT</a:t>
                      </a:r>
                      <a:endParaRPr lang="en-US" sz="1600" b="1" u="none" dirty="0">
                        <a:effectLst/>
                        <a:latin typeface="+mn-lt"/>
                      </a:endParaRPr>
                    </a:p>
                  </a:txBody>
                  <a:tcPr marL="76200" marR="76200" marT="76200" marB="76200"/>
                </a:tc>
                <a:tc>
                  <a:txBody>
                    <a:bodyPr/>
                    <a:lstStyle/>
                    <a:p>
                      <a:pPr rtl="0" fontAlgn="t">
                        <a:spcBef>
                          <a:spcPts val="0"/>
                        </a:spcBef>
                        <a:spcAft>
                          <a:spcPts val="0"/>
                        </a:spcAft>
                      </a:pPr>
                      <a:r>
                        <a:rPr lang="en-US" sz="1600" b="1" i="0" u="none" strike="noStrike" dirty="0" err="1">
                          <a:solidFill>
                            <a:srgbClr val="FFFFFF"/>
                          </a:solidFill>
                          <a:effectLst/>
                          <a:latin typeface="+mn-lt"/>
                        </a:rPr>
                        <a:t>AraELECTRA</a:t>
                      </a:r>
                      <a:endParaRPr lang="en-US" sz="1600" b="1" u="none" dirty="0">
                        <a:effectLst/>
                        <a:latin typeface="+mn-lt"/>
                      </a:endParaRPr>
                    </a:p>
                  </a:txBody>
                  <a:tcPr marL="76200" marR="76200" marT="76200" marB="76200"/>
                </a:tc>
                <a:tc>
                  <a:txBody>
                    <a:bodyPr/>
                    <a:lstStyle/>
                    <a:p>
                      <a:pPr rtl="0" fontAlgn="t">
                        <a:spcBef>
                          <a:spcPts val="0"/>
                        </a:spcBef>
                        <a:spcAft>
                          <a:spcPts val="0"/>
                        </a:spcAft>
                      </a:pPr>
                      <a:r>
                        <a:rPr lang="en-US" sz="1600" b="1" i="0" u="none" strike="noStrike">
                          <a:solidFill>
                            <a:srgbClr val="FFFFFF"/>
                          </a:solidFill>
                          <a:effectLst/>
                          <a:latin typeface="+mn-lt"/>
                        </a:rPr>
                        <a:t>AraT5</a:t>
                      </a:r>
                      <a:endParaRPr lang="en-US" sz="1600" b="1" u="none">
                        <a:effectLst/>
                        <a:latin typeface="+mn-lt"/>
                      </a:endParaRPr>
                    </a:p>
                  </a:txBody>
                  <a:tcPr marL="76200" marR="76200" marT="76200" marB="76200"/>
                </a:tc>
                <a:tc>
                  <a:txBody>
                    <a:bodyPr/>
                    <a:lstStyle/>
                    <a:p>
                      <a:pPr rtl="0" fontAlgn="t">
                        <a:spcBef>
                          <a:spcPts val="0"/>
                        </a:spcBef>
                        <a:spcAft>
                          <a:spcPts val="0"/>
                        </a:spcAft>
                      </a:pPr>
                      <a:r>
                        <a:rPr lang="en-US" sz="1600" b="1" i="0" u="none" strike="noStrike" dirty="0">
                          <a:solidFill>
                            <a:srgbClr val="FFFFFF"/>
                          </a:solidFill>
                          <a:effectLst/>
                          <a:latin typeface="+mn-lt"/>
                        </a:rPr>
                        <a:t>AraGPT2</a:t>
                      </a:r>
                      <a:endParaRPr lang="en-US" sz="1600" b="1" u="none" dirty="0">
                        <a:effectLst/>
                        <a:latin typeface="+mn-lt"/>
                      </a:endParaRPr>
                    </a:p>
                  </a:txBody>
                  <a:tcPr marL="76200" marR="76200" marT="76200" marB="76200"/>
                </a:tc>
                <a:extLst>
                  <a:ext uri="{0D108BD9-81ED-4DB2-BD59-A6C34878D82A}">
                    <a16:rowId xmlns:a16="http://schemas.microsoft.com/office/drawing/2014/main" val="2651231549"/>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AraBERTv0.1-base</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dirty="0" err="1">
                          <a:solidFill>
                            <a:srgbClr val="000000"/>
                          </a:solidFill>
                          <a:effectLst/>
                          <a:latin typeface="+mn-lt"/>
                        </a:rPr>
                        <a:t>AraELECTRA</a:t>
                      </a:r>
                      <a:r>
                        <a:rPr lang="en-US" sz="1600" b="0" i="0" u="none" dirty="0">
                          <a:solidFill>
                            <a:srgbClr val="000000"/>
                          </a:solidFill>
                          <a:effectLst/>
                          <a:latin typeface="+mn-lt"/>
                        </a:rPr>
                        <a:t>-base-discriminator</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AraT5-tweet-small </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dirty="0">
                          <a:solidFill>
                            <a:srgbClr val="000000"/>
                          </a:solidFill>
                          <a:effectLst/>
                          <a:latin typeface="+mn-lt"/>
                        </a:rPr>
                        <a:t>AraGPT2-base</a:t>
                      </a:r>
                      <a:endParaRPr lang="en-US" sz="1600" b="0" u="none" dirty="0">
                        <a:noFill/>
                        <a:effectLst/>
                        <a:latin typeface="+mn-lt"/>
                      </a:endParaRPr>
                    </a:p>
                  </a:txBody>
                  <a:tcPr marL="76200" marR="76200" marT="76200" marB="76200"/>
                </a:tc>
                <a:extLst>
                  <a:ext uri="{0D108BD9-81ED-4DB2-BD59-A6C34878D82A}">
                    <a16:rowId xmlns:a16="http://schemas.microsoft.com/office/drawing/2014/main" val="2857557998"/>
                  </a:ext>
                </a:extLst>
              </a:tr>
              <a:tr h="370840">
                <a:tc>
                  <a:txBody>
                    <a:bodyPr/>
                    <a:lstStyle/>
                    <a:p>
                      <a:pPr rtl="0" fontAlgn="t">
                        <a:spcBef>
                          <a:spcPts val="0"/>
                        </a:spcBef>
                        <a:spcAft>
                          <a:spcPts val="0"/>
                        </a:spcAft>
                      </a:pPr>
                      <a:r>
                        <a:rPr lang="en-US" sz="1600" b="0" i="0" u="none" strike="noStrike">
                          <a:solidFill>
                            <a:srgbClr val="000000"/>
                          </a:solidFill>
                          <a:effectLst/>
                          <a:latin typeface="+mn-lt"/>
                        </a:rPr>
                        <a:t>AraBERTv0.2-Twitter-base</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AraELECTRA-base-generator</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dirty="0">
                          <a:solidFill>
                            <a:srgbClr val="000000"/>
                          </a:solidFill>
                          <a:effectLst/>
                          <a:latin typeface="+mn-lt"/>
                        </a:rPr>
                        <a:t>AraT5-msa-small</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AraGPT2-medium</a:t>
                      </a:r>
                      <a:endParaRPr lang="en-US" sz="1600" b="0" u="none">
                        <a:effectLst/>
                        <a:latin typeface="+mn-lt"/>
                      </a:endParaRPr>
                    </a:p>
                  </a:txBody>
                  <a:tcPr marL="76200" marR="76200" marT="76200" marB="76200"/>
                </a:tc>
                <a:extLst>
                  <a:ext uri="{0D108BD9-81ED-4DB2-BD59-A6C34878D82A}">
                    <a16:rowId xmlns:a16="http://schemas.microsoft.com/office/drawing/2014/main" val="3039864331"/>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AraBERTv0.2-Twitter-large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AraT5-tweet-base</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AraGPT2-large</a:t>
                      </a:r>
                      <a:endParaRPr lang="en-US" sz="1600" b="0" u="none">
                        <a:effectLst/>
                        <a:latin typeface="+mn-lt"/>
                      </a:endParaRPr>
                    </a:p>
                  </a:txBody>
                  <a:tcPr marL="76200" marR="76200" marT="76200" marB="76200"/>
                </a:tc>
                <a:extLst>
                  <a:ext uri="{0D108BD9-81ED-4DB2-BD59-A6C34878D82A}">
                    <a16:rowId xmlns:a16="http://schemas.microsoft.com/office/drawing/2014/main" val="490973963"/>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AraBERTv0.2-base</a:t>
                      </a:r>
                      <a:endParaRPr lang="en-US" sz="1600" b="0" u="none" dirty="0">
                        <a:effectLst/>
                        <a:latin typeface="+mn-lt"/>
                      </a:endParaRPr>
                    </a:p>
                  </a:txBody>
                  <a:tcPr marL="76200" marR="76200" marT="76200" marB="76200"/>
                </a:tc>
                <a:tc>
                  <a:txBody>
                    <a:bodyPr/>
                    <a:lstStyle/>
                    <a:p>
                      <a:pPr fontAlgn="t"/>
                      <a:r>
                        <a:rPr lang="en-US" sz="1600" b="0" u="none" dirty="0">
                          <a:effectLst/>
                          <a:latin typeface="+mn-lt"/>
                        </a:rPr>
                        <a:t> </a:t>
                      </a: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AraT5-msa-base</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AraGPT2-mega</a:t>
                      </a:r>
                      <a:endParaRPr lang="en-US" sz="1600" b="0" u="none">
                        <a:effectLst/>
                        <a:latin typeface="+mn-lt"/>
                      </a:endParaRPr>
                    </a:p>
                  </a:txBody>
                  <a:tcPr marL="76200" marR="76200" marT="76200" marB="76200"/>
                </a:tc>
                <a:extLst>
                  <a:ext uri="{0D108BD9-81ED-4DB2-BD59-A6C34878D82A}">
                    <a16:rowId xmlns:a16="http://schemas.microsoft.com/office/drawing/2014/main" val="1577846068"/>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AraBERTv0.2-large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rtl="0" fontAlgn="t">
                        <a:spcBef>
                          <a:spcPts val="0"/>
                        </a:spcBef>
                        <a:spcAft>
                          <a:spcPts val="0"/>
                        </a:spcAft>
                      </a:pPr>
                      <a:r>
                        <a:rPr lang="en-US" sz="1600" b="0" i="0" u="none" dirty="0">
                          <a:solidFill>
                            <a:srgbClr val="000000"/>
                          </a:solidFill>
                          <a:effectLst/>
                          <a:latin typeface="+mn-lt"/>
                        </a:rPr>
                        <a:t>AraT5-base</a:t>
                      </a:r>
                      <a:endParaRPr lang="en-US" sz="1600" b="0" u="none" dirty="0">
                        <a:noFill/>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extLst>
                  <a:ext uri="{0D108BD9-81ED-4DB2-BD59-A6C34878D82A}">
                    <a16:rowId xmlns:a16="http://schemas.microsoft.com/office/drawing/2014/main" val="4086717042"/>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AraBERTv1-base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u="none" dirty="0">
                          <a:effectLst/>
                          <a:latin typeface="+mn-lt"/>
                        </a:rPr>
                        <a:t>AraT5-large</a:t>
                      </a:r>
                    </a:p>
                  </a:txBody>
                  <a:tcPr marL="76200" marR="76200" marT="76200" marB="76200"/>
                </a:tc>
                <a:tc>
                  <a:txBody>
                    <a:bodyPr/>
                    <a:lstStyle/>
                    <a:p>
                      <a:pPr fontAlgn="t"/>
                      <a:r>
                        <a:rPr lang="en-US" sz="1600" b="0" u="none">
                          <a:effectLst/>
                          <a:latin typeface="+mn-lt"/>
                        </a:rPr>
                        <a:t> </a:t>
                      </a:r>
                    </a:p>
                  </a:txBody>
                  <a:tcPr marL="76200" marR="76200" marT="76200" marB="76200"/>
                </a:tc>
                <a:extLst>
                  <a:ext uri="{0D108BD9-81ED-4DB2-BD59-A6C34878D82A}">
                    <a16:rowId xmlns:a16="http://schemas.microsoft.com/office/drawing/2014/main" val="3355698356"/>
                  </a:ext>
                </a:extLst>
              </a:tr>
              <a:tr h="370840">
                <a:tc>
                  <a:txBody>
                    <a:bodyPr/>
                    <a:lstStyle/>
                    <a:p>
                      <a:pPr rtl="0" fontAlgn="t">
                        <a:spcBef>
                          <a:spcPts val="0"/>
                        </a:spcBef>
                        <a:spcAft>
                          <a:spcPts val="0"/>
                        </a:spcAft>
                      </a:pPr>
                      <a:r>
                        <a:rPr lang="en-US" sz="1600" b="0" i="0" u="none" dirty="0">
                          <a:solidFill>
                            <a:srgbClr val="000000"/>
                          </a:solidFill>
                          <a:effectLst/>
                          <a:latin typeface="+mn-lt"/>
                        </a:rPr>
                        <a:t>AraBERTv2-base</a:t>
                      </a:r>
                      <a:endParaRPr lang="en-US" sz="1600" b="0" u="none" dirty="0">
                        <a:noFill/>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a:effectLst/>
                          <a:latin typeface="+mn-lt"/>
                        </a:rPr>
                        <a:t> </a:t>
                      </a:r>
                    </a:p>
                  </a:txBody>
                  <a:tcPr marL="76200" marR="76200" marT="76200" marB="76200"/>
                </a:tc>
                <a:extLst>
                  <a:ext uri="{0D108BD9-81ED-4DB2-BD59-A6C34878D82A}">
                    <a16:rowId xmlns:a16="http://schemas.microsoft.com/office/drawing/2014/main" val="2134447452"/>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AraBERTv2-large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dirty="0">
                          <a:effectLst/>
                          <a:latin typeface="+mn-lt"/>
                        </a:rPr>
                        <a:t> </a:t>
                      </a:r>
                    </a:p>
                  </a:txBody>
                  <a:tcPr marL="76200" marR="76200" marT="76200" marB="76200"/>
                </a:tc>
                <a:extLst>
                  <a:ext uri="{0D108BD9-81ED-4DB2-BD59-A6C34878D82A}">
                    <a16:rowId xmlns:a16="http://schemas.microsoft.com/office/drawing/2014/main" val="2339386244"/>
                  </a:ext>
                </a:extLst>
              </a:tr>
            </a:tbl>
          </a:graphicData>
        </a:graphic>
      </p:graphicFrame>
      <p:sp>
        <p:nvSpPr>
          <p:cNvPr id="9" name="Title 1">
            <a:extLst>
              <a:ext uri="{FF2B5EF4-FFF2-40B4-BE49-F238E27FC236}">
                <a16:creationId xmlns:a16="http://schemas.microsoft.com/office/drawing/2014/main" id="{1B69C7E8-3F60-67D5-BCED-1FEBFDE2DCAC}"/>
              </a:ext>
            </a:extLst>
          </p:cNvPr>
          <p:cNvSpPr txBox="1">
            <a:spLocks/>
          </p:cNvSpPr>
          <p:nvPr/>
        </p:nvSpPr>
        <p:spPr>
          <a:xfrm>
            <a:off x="827643" y="430409"/>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accent1">
                    <a:lumMod val="75000"/>
                  </a:schemeClr>
                </a:solidFill>
                <a:latin typeface="+mn-lt"/>
              </a:rPr>
              <a:t>Models Versions</a:t>
            </a:r>
          </a:p>
        </p:txBody>
      </p:sp>
      <p:sp>
        <p:nvSpPr>
          <p:cNvPr id="14" name="Title 1">
            <a:extLst>
              <a:ext uri="{FF2B5EF4-FFF2-40B4-BE49-F238E27FC236}">
                <a16:creationId xmlns:a16="http://schemas.microsoft.com/office/drawing/2014/main" id="{845572AC-5437-77BF-47EB-409BAFC6671D}"/>
              </a:ext>
            </a:extLst>
          </p:cNvPr>
          <p:cNvSpPr txBox="1">
            <a:spLocks/>
          </p:cNvSpPr>
          <p:nvPr/>
        </p:nvSpPr>
        <p:spPr>
          <a:xfrm>
            <a:off x="380834" y="-2828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96B0DE"/>
                </a:solidFill>
              </a:rPr>
              <a:t>Model Selection</a:t>
            </a:r>
          </a:p>
        </p:txBody>
      </p:sp>
    </p:spTree>
    <p:extLst>
      <p:ext uri="{BB962C8B-B14F-4D97-AF65-F5344CB8AC3E}">
        <p14:creationId xmlns:p14="http://schemas.microsoft.com/office/powerpoint/2010/main" val="140104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graphicFrame>
        <p:nvGraphicFramePr>
          <p:cNvPr id="6" name="Table 8">
            <a:extLst>
              <a:ext uri="{FF2B5EF4-FFF2-40B4-BE49-F238E27FC236}">
                <a16:creationId xmlns:a16="http://schemas.microsoft.com/office/drawing/2014/main" id="{99D32303-D906-A7C0-7FE5-6752D08EF51D}"/>
              </a:ext>
            </a:extLst>
          </p:cNvPr>
          <p:cNvGraphicFramePr>
            <a:graphicFrameLocks/>
          </p:cNvGraphicFramePr>
          <p:nvPr>
            <p:extLst>
              <p:ext uri="{D42A27DB-BD31-4B8C-83A1-F6EECF244321}">
                <p14:modId xmlns:p14="http://schemas.microsoft.com/office/powerpoint/2010/main" val="1327905871"/>
              </p:ext>
            </p:extLst>
          </p:nvPr>
        </p:nvGraphicFramePr>
        <p:xfrm>
          <a:off x="966355" y="1549400"/>
          <a:ext cx="10868892" cy="3566160"/>
        </p:xfrm>
        <a:graphic>
          <a:graphicData uri="http://schemas.openxmlformats.org/drawingml/2006/table">
            <a:tbl>
              <a:tblPr firstRow="1" bandRow="1">
                <a:tableStyleId>{5C22544A-7EE6-4342-B048-85BDC9FD1C3A}</a:tableStyleId>
              </a:tblPr>
              <a:tblGrid>
                <a:gridCol w="2717223">
                  <a:extLst>
                    <a:ext uri="{9D8B030D-6E8A-4147-A177-3AD203B41FA5}">
                      <a16:colId xmlns:a16="http://schemas.microsoft.com/office/drawing/2014/main" val="2979754885"/>
                    </a:ext>
                  </a:extLst>
                </a:gridCol>
                <a:gridCol w="3340677">
                  <a:extLst>
                    <a:ext uri="{9D8B030D-6E8A-4147-A177-3AD203B41FA5}">
                      <a16:colId xmlns:a16="http://schemas.microsoft.com/office/drawing/2014/main" val="4106288108"/>
                    </a:ext>
                  </a:extLst>
                </a:gridCol>
                <a:gridCol w="2093769">
                  <a:extLst>
                    <a:ext uri="{9D8B030D-6E8A-4147-A177-3AD203B41FA5}">
                      <a16:colId xmlns:a16="http://schemas.microsoft.com/office/drawing/2014/main" val="454946814"/>
                    </a:ext>
                  </a:extLst>
                </a:gridCol>
                <a:gridCol w="2717223">
                  <a:extLst>
                    <a:ext uri="{9D8B030D-6E8A-4147-A177-3AD203B41FA5}">
                      <a16:colId xmlns:a16="http://schemas.microsoft.com/office/drawing/2014/main" val="2800358033"/>
                    </a:ext>
                  </a:extLst>
                </a:gridCol>
              </a:tblGrid>
              <a:tr h="370840">
                <a:tc>
                  <a:txBody>
                    <a:bodyPr/>
                    <a:lstStyle/>
                    <a:p>
                      <a:pPr rtl="0" fontAlgn="t">
                        <a:spcBef>
                          <a:spcPts val="0"/>
                        </a:spcBef>
                        <a:spcAft>
                          <a:spcPts val="0"/>
                        </a:spcAft>
                      </a:pPr>
                      <a:r>
                        <a:rPr lang="en-US" sz="1600" b="1" i="0" u="none" strike="noStrike" dirty="0" err="1">
                          <a:solidFill>
                            <a:srgbClr val="FFFFFF"/>
                          </a:solidFill>
                          <a:effectLst/>
                          <a:latin typeface="+mn-lt"/>
                        </a:rPr>
                        <a:t>AraBERT</a:t>
                      </a:r>
                      <a:endParaRPr lang="en-US" sz="1600" b="1" u="none" dirty="0">
                        <a:effectLst/>
                        <a:latin typeface="+mn-lt"/>
                      </a:endParaRPr>
                    </a:p>
                  </a:txBody>
                  <a:tcPr marL="76200" marR="76200" marT="76200" marB="76200"/>
                </a:tc>
                <a:tc>
                  <a:txBody>
                    <a:bodyPr/>
                    <a:lstStyle/>
                    <a:p>
                      <a:pPr rtl="0" fontAlgn="t">
                        <a:spcBef>
                          <a:spcPts val="0"/>
                        </a:spcBef>
                        <a:spcAft>
                          <a:spcPts val="0"/>
                        </a:spcAft>
                      </a:pPr>
                      <a:r>
                        <a:rPr lang="en-US" sz="1600" b="1" i="0" u="none" strike="noStrike">
                          <a:solidFill>
                            <a:srgbClr val="FFFFFF"/>
                          </a:solidFill>
                          <a:effectLst/>
                          <a:latin typeface="+mn-lt"/>
                        </a:rPr>
                        <a:t>AraELECTRA</a:t>
                      </a:r>
                      <a:endParaRPr lang="en-US" sz="1600" b="1" u="none">
                        <a:effectLst/>
                        <a:latin typeface="+mn-lt"/>
                      </a:endParaRPr>
                    </a:p>
                  </a:txBody>
                  <a:tcPr marL="76200" marR="76200" marT="76200" marB="76200"/>
                </a:tc>
                <a:tc>
                  <a:txBody>
                    <a:bodyPr/>
                    <a:lstStyle/>
                    <a:p>
                      <a:pPr rtl="0" fontAlgn="t">
                        <a:spcBef>
                          <a:spcPts val="0"/>
                        </a:spcBef>
                        <a:spcAft>
                          <a:spcPts val="0"/>
                        </a:spcAft>
                      </a:pPr>
                      <a:r>
                        <a:rPr lang="en-US" sz="1600" b="1" i="0" u="none" strike="noStrike">
                          <a:solidFill>
                            <a:srgbClr val="FFFFFF"/>
                          </a:solidFill>
                          <a:effectLst/>
                          <a:latin typeface="+mn-lt"/>
                        </a:rPr>
                        <a:t>AraT5</a:t>
                      </a:r>
                      <a:endParaRPr lang="en-US" sz="1600" b="1" u="none">
                        <a:effectLst/>
                        <a:latin typeface="+mn-lt"/>
                      </a:endParaRPr>
                    </a:p>
                  </a:txBody>
                  <a:tcPr marL="76200" marR="76200" marT="76200" marB="76200"/>
                </a:tc>
                <a:tc>
                  <a:txBody>
                    <a:bodyPr/>
                    <a:lstStyle/>
                    <a:p>
                      <a:pPr rtl="0" fontAlgn="t">
                        <a:spcBef>
                          <a:spcPts val="0"/>
                        </a:spcBef>
                        <a:spcAft>
                          <a:spcPts val="0"/>
                        </a:spcAft>
                      </a:pPr>
                      <a:r>
                        <a:rPr lang="en-US" sz="1600" b="1" i="0" u="none" strike="noStrike" dirty="0">
                          <a:solidFill>
                            <a:srgbClr val="FFFFFF"/>
                          </a:solidFill>
                          <a:effectLst/>
                          <a:latin typeface="+mn-lt"/>
                        </a:rPr>
                        <a:t>AraGPT2</a:t>
                      </a:r>
                      <a:endParaRPr lang="en-US" sz="1600" b="1" u="none" dirty="0">
                        <a:effectLst/>
                        <a:latin typeface="+mn-lt"/>
                      </a:endParaRPr>
                    </a:p>
                  </a:txBody>
                  <a:tcPr marL="76200" marR="76200" marT="76200" marB="76200"/>
                </a:tc>
                <a:extLst>
                  <a:ext uri="{0D108BD9-81ED-4DB2-BD59-A6C34878D82A}">
                    <a16:rowId xmlns:a16="http://schemas.microsoft.com/office/drawing/2014/main" val="2651231549"/>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AraBERTv0.1-base</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dirty="0" err="1">
                          <a:solidFill>
                            <a:srgbClr val="000000"/>
                          </a:solidFill>
                          <a:effectLst/>
                          <a:latin typeface="+mn-lt"/>
                        </a:rPr>
                        <a:t>AraELECTRA</a:t>
                      </a:r>
                      <a:r>
                        <a:rPr lang="en-US" sz="1600" b="0" i="0" u="none" dirty="0">
                          <a:solidFill>
                            <a:srgbClr val="000000"/>
                          </a:solidFill>
                          <a:effectLst/>
                          <a:latin typeface="+mn-lt"/>
                        </a:rPr>
                        <a:t>-</a:t>
                      </a:r>
                      <a:r>
                        <a:rPr lang="en-US" sz="1600" b="1" i="0" u="sng" dirty="0">
                          <a:solidFill>
                            <a:srgbClr val="FF0000"/>
                          </a:solidFill>
                          <a:effectLst/>
                          <a:latin typeface="+mn-lt"/>
                        </a:rPr>
                        <a:t>base</a:t>
                      </a:r>
                      <a:r>
                        <a:rPr lang="en-US" sz="1600" b="0" i="0" u="none" dirty="0">
                          <a:solidFill>
                            <a:srgbClr val="000000"/>
                          </a:solidFill>
                          <a:effectLst/>
                          <a:latin typeface="+mn-lt"/>
                        </a:rPr>
                        <a:t>-discriminator</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AraT5-tweet-small </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dirty="0">
                          <a:solidFill>
                            <a:srgbClr val="000000"/>
                          </a:solidFill>
                          <a:effectLst/>
                          <a:latin typeface="+mn-lt"/>
                        </a:rPr>
                        <a:t>AraGPT2-</a:t>
                      </a:r>
                      <a:r>
                        <a:rPr lang="en-US" sz="1600" b="1" i="0" u="sng" dirty="0">
                          <a:solidFill>
                            <a:srgbClr val="FF0000"/>
                          </a:solidFill>
                          <a:effectLst/>
                          <a:latin typeface="+mn-lt"/>
                        </a:rPr>
                        <a:t>base</a:t>
                      </a:r>
                      <a:endParaRPr lang="en-US" sz="1600" b="0" u="none" dirty="0">
                        <a:solidFill>
                          <a:srgbClr val="FF0000"/>
                        </a:solidFill>
                        <a:effectLst/>
                        <a:latin typeface="+mn-lt"/>
                      </a:endParaRPr>
                    </a:p>
                  </a:txBody>
                  <a:tcPr marL="76200" marR="76200" marT="76200" marB="76200"/>
                </a:tc>
                <a:extLst>
                  <a:ext uri="{0D108BD9-81ED-4DB2-BD59-A6C34878D82A}">
                    <a16:rowId xmlns:a16="http://schemas.microsoft.com/office/drawing/2014/main" val="2857557998"/>
                  </a:ext>
                </a:extLst>
              </a:tr>
              <a:tr h="370840">
                <a:tc>
                  <a:txBody>
                    <a:bodyPr/>
                    <a:lstStyle/>
                    <a:p>
                      <a:pPr rtl="0" fontAlgn="t">
                        <a:spcBef>
                          <a:spcPts val="0"/>
                        </a:spcBef>
                        <a:spcAft>
                          <a:spcPts val="0"/>
                        </a:spcAft>
                      </a:pPr>
                      <a:r>
                        <a:rPr lang="en-US" sz="1600" b="0" i="0" u="none" strike="noStrike">
                          <a:solidFill>
                            <a:srgbClr val="000000"/>
                          </a:solidFill>
                          <a:effectLst/>
                          <a:latin typeface="+mn-lt"/>
                        </a:rPr>
                        <a:t>AraBERTv0.2-Twitter-base</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AraELECTRA-base-generator</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dirty="0">
                          <a:solidFill>
                            <a:srgbClr val="000000"/>
                          </a:solidFill>
                          <a:effectLst/>
                          <a:latin typeface="+mn-lt"/>
                        </a:rPr>
                        <a:t>AraT5-msa-small</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AraGPT2-medium</a:t>
                      </a:r>
                      <a:endParaRPr lang="en-US" sz="1600" b="0" u="none">
                        <a:effectLst/>
                        <a:latin typeface="+mn-lt"/>
                      </a:endParaRPr>
                    </a:p>
                  </a:txBody>
                  <a:tcPr marL="76200" marR="76200" marT="76200" marB="76200"/>
                </a:tc>
                <a:extLst>
                  <a:ext uri="{0D108BD9-81ED-4DB2-BD59-A6C34878D82A}">
                    <a16:rowId xmlns:a16="http://schemas.microsoft.com/office/drawing/2014/main" val="3039864331"/>
                  </a:ext>
                </a:extLst>
              </a:tr>
              <a:tr h="370840">
                <a:tc>
                  <a:txBody>
                    <a:bodyPr/>
                    <a:lstStyle/>
                    <a:p>
                      <a:pPr rtl="0" fontAlgn="t">
                        <a:spcBef>
                          <a:spcPts val="0"/>
                        </a:spcBef>
                        <a:spcAft>
                          <a:spcPts val="0"/>
                        </a:spcAft>
                      </a:pPr>
                      <a:r>
                        <a:rPr lang="en-US" sz="1600" b="0" i="0" u="none" strike="noStrike">
                          <a:solidFill>
                            <a:srgbClr val="000000"/>
                          </a:solidFill>
                          <a:effectLst/>
                          <a:latin typeface="+mn-lt"/>
                        </a:rPr>
                        <a:t>AraBERTv0.2-Twitter-large</a:t>
                      </a:r>
                      <a:endParaRPr lang="en-US" sz="1600" b="0" u="none">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rtl="0" fontAlgn="t">
                        <a:spcBef>
                          <a:spcPts val="0"/>
                        </a:spcBef>
                        <a:spcAft>
                          <a:spcPts val="0"/>
                        </a:spcAft>
                      </a:pPr>
                      <a:r>
                        <a:rPr lang="en-US" sz="1600" b="0" i="0" u="none" strike="noStrike" dirty="0">
                          <a:solidFill>
                            <a:srgbClr val="000000"/>
                          </a:solidFill>
                          <a:effectLst/>
                          <a:latin typeface="+mn-lt"/>
                        </a:rPr>
                        <a:t>AraT5-tweet-base</a:t>
                      </a:r>
                      <a:endParaRPr lang="en-US" sz="1600" b="0" u="none" dirty="0">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AraGPT2-large</a:t>
                      </a:r>
                      <a:endParaRPr lang="en-US" sz="1600" b="0" u="none">
                        <a:effectLst/>
                        <a:latin typeface="+mn-lt"/>
                      </a:endParaRPr>
                    </a:p>
                  </a:txBody>
                  <a:tcPr marL="76200" marR="76200" marT="76200" marB="76200"/>
                </a:tc>
                <a:extLst>
                  <a:ext uri="{0D108BD9-81ED-4DB2-BD59-A6C34878D82A}">
                    <a16:rowId xmlns:a16="http://schemas.microsoft.com/office/drawing/2014/main" val="490973963"/>
                  </a:ext>
                </a:extLst>
              </a:tr>
              <a:tr h="370840">
                <a:tc>
                  <a:txBody>
                    <a:bodyPr/>
                    <a:lstStyle/>
                    <a:p>
                      <a:pPr rtl="0" fontAlgn="t">
                        <a:spcBef>
                          <a:spcPts val="0"/>
                        </a:spcBef>
                        <a:spcAft>
                          <a:spcPts val="0"/>
                        </a:spcAft>
                      </a:pPr>
                      <a:r>
                        <a:rPr lang="en-US" sz="1600" b="0" i="0" u="none" strike="noStrike">
                          <a:solidFill>
                            <a:srgbClr val="000000"/>
                          </a:solidFill>
                          <a:effectLst/>
                          <a:latin typeface="+mn-lt"/>
                        </a:rPr>
                        <a:t>AraBERTv0.2-base</a:t>
                      </a:r>
                      <a:endParaRPr lang="en-US" sz="1600" b="0" u="none">
                        <a:effectLst/>
                        <a:latin typeface="+mn-lt"/>
                      </a:endParaRPr>
                    </a:p>
                  </a:txBody>
                  <a:tcPr marL="76200" marR="76200" marT="76200" marB="76200"/>
                </a:tc>
                <a:tc>
                  <a:txBody>
                    <a:bodyPr/>
                    <a:lstStyle/>
                    <a:p>
                      <a:pPr fontAlgn="t"/>
                      <a:r>
                        <a:rPr lang="en-US" sz="1600" b="0" u="none" dirty="0">
                          <a:effectLst/>
                          <a:latin typeface="+mn-lt"/>
                        </a:rPr>
                        <a:t> </a:t>
                      </a: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AraT5-msa-base</a:t>
                      </a:r>
                      <a:endParaRPr lang="en-US" sz="1600" b="0" u="none">
                        <a:effectLst/>
                        <a:latin typeface="+mn-lt"/>
                      </a:endParaRPr>
                    </a:p>
                  </a:txBody>
                  <a:tcPr marL="76200" marR="76200" marT="76200" marB="76200"/>
                </a:tc>
                <a:tc>
                  <a:txBody>
                    <a:bodyPr/>
                    <a:lstStyle/>
                    <a:p>
                      <a:pPr rtl="0" fontAlgn="t">
                        <a:spcBef>
                          <a:spcPts val="0"/>
                        </a:spcBef>
                        <a:spcAft>
                          <a:spcPts val="0"/>
                        </a:spcAft>
                      </a:pPr>
                      <a:r>
                        <a:rPr lang="en-US" sz="1600" b="0" i="0" u="none" strike="noStrike">
                          <a:solidFill>
                            <a:srgbClr val="000000"/>
                          </a:solidFill>
                          <a:effectLst/>
                          <a:latin typeface="+mn-lt"/>
                        </a:rPr>
                        <a:t>AraGPT2-mega</a:t>
                      </a:r>
                      <a:endParaRPr lang="en-US" sz="1600" b="0" u="none">
                        <a:effectLst/>
                        <a:latin typeface="+mn-lt"/>
                      </a:endParaRPr>
                    </a:p>
                  </a:txBody>
                  <a:tcPr marL="76200" marR="76200" marT="76200" marB="76200"/>
                </a:tc>
                <a:extLst>
                  <a:ext uri="{0D108BD9-81ED-4DB2-BD59-A6C34878D82A}">
                    <a16:rowId xmlns:a16="http://schemas.microsoft.com/office/drawing/2014/main" val="1577846068"/>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AraBERTv0.2-large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rtl="0" fontAlgn="t">
                        <a:spcBef>
                          <a:spcPts val="0"/>
                        </a:spcBef>
                        <a:spcAft>
                          <a:spcPts val="0"/>
                        </a:spcAft>
                      </a:pPr>
                      <a:r>
                        <a:rPr lang="en-US" sz="1600" b="0" i="0" u="none" dirty="0">
                          <a:solidFill>
                            <a:srgbClr val="000000"/>
                          </a:solidFill>
                          <a:effectLst/>
                          <a:latin typeface="+mn-lt"/>
                        </a:rPr>
                        <a:t>AraT5-</a:t>
                      </a:r>
                      <a:r>
                        <a:rPr lang="en-US" sz="1600" b="1" i="0" u="sng" dirty="0">
                          <a:solidFill>
                            <a:srgbClr val="FF0000"/>
                          </a:solidFill>
                          <a:effectLst/>
                          <a:latin typeface="+mn-lt"/>
                        </a:rPr>
                        <a:t>base</a:t>
                      </a:r>
                      <a:endParaRPr lang="en-US" sz="1600" b="0" u="none" dirty="0">
                        <a:solidFill>
                          <a:srgbClr val="FF0000"/>
                        </a:solidFill>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extLst>
                  <a:ext uri="{0D108BD9-81ED-4DB2-BD59-A6C34878D82A}">
                    <a16:rowId xmlns:a16="http://schemas.microsoft.com/office/drawing/2014/main" val="4086717042"/>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AraBERTv1-base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dirty="0">
                          <a:effectLst/>
                          <a:latin typeface="+mn-lt"/>
                        </a:rPr>
                        <a:t>AraT5-large</a:t>
                      </a:r>
                    </a:p>
                  </a:txBody>
                  <a:tcPr marL="76200" marR="76200" marT="76200" marB="76200"/>
                </a:tc>
                <a:tc>
                  <a:txBody>
                    <a:bodyPr/>
                    <a:lstStyle/>
                    <a:p>
                      <a:pPr fontAlgn="t"/>
                      <a:r>
                        <a:rPr lang="en-US" sz="1600" b="0" u="none" dirty="0">
                          <a:effectLst/>
                          <a:latin typeface="+mn-lt"/>
                        </a:rPr>
                        <a:t> </a:t>
                      </a:r>
                    </a:p>
                  </a:txBody>
                  <a:tcPr marL="76200" marR="76200" marT="76200" marB="76200"/>
                </a:tc>
                <a:extLst>
                  <a:ext uri="{0D108BD9-81ED-4DB2-BD59-A6C34878D82A}">
                    <a16:rowId xmlns:a16="http://schemas.microsoft.com/office/drawing/2014/main" val="3355698356"/>
                  </a:ext>
                </a:extLst>
              </a:tr>
              <a:tr h="370840">
                <a:tc>
                  <a:txBody>
                    <a:bodyPr/>
                    <a:lstStyle/>
                    <a:p>
                      <a:pPr algn="l" rtl="0" fontAlgn="t">
                        <a:spcBef>
                          <a:spcPts val="0"/>
                        </a:spcBef>
                        <a:spcAft>
                          <a:spcPts val="0"/>
                        </a:spcAft>
                      </a:pPr>
                      <a:r>
                        <a:rPr lang="en-US" sz="1600" b="0" i="0" u="none" dirty="0">
                          <a:solidFill>
                            <a:srgbClr val="000000"/>
                          </a:solidFill>
                          <a:effectLst/>
                          <a:latin typeface="+mn-lt"/>
                        </a:rPr>
                        <a:t>AraBERTv2-</a:t>
                      </a:r>
                      <a:r>
                        <a:rPr lang="en-US" sz="1600" b="1" i="0" u="sng" dirty="0">
                          <a:solidFill>
                            <a:srgbClr val="FF0000"/>
                          </a:solidFill>
                          <a:effectLst/>
                          <a:latin typeface="+mn-lt"/>
                        </a:rPr>
                        <a:t>base</a:t>
                      </a:r>
                      <a:endParaRPr lang="en-US" sz="1600" b="1" u="none" dirty="0">
                        <a:solidFill>
                          <a:srgbClr val="FF0000"/>
                        </a:solidFill>
                        <a:effectLst/>
                        <a:latin typeface="+mn-lt"/>
                      </a:endParaRPr>
                    </a:p>
                  </a:txBody>
                  <a:tcPr marL="76200" marR="76200" marT="76200" marB="76200" anchor="b"/>
                </a:tc>
                <a:tc>
                  <a:txBody>
                    <a:bodyPr/>
                    <a:lstStyle/>
                    <a:p>
                      <a:pPr fontAlgn="t"/>
                      <a:r>
                        <a:rPr lang="en-US" sz="1600" b="0" u="none" dirty="0">
                          <a:effectLst/>
                          <a:latin typeface="+mn-lt"/>
                        </a:rPr>
                        <a:t> </a:t>
                      </a: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dirty="0">
                          <a:effectLst/>
                          <a:latin typeface="+mn-lt"/>
                        </a:rPr>
                        <a:t> </a:t>
                      </a:r>
                    </a:p>
                  </a:txBody>
                  <a:tcPr marL="76200" marR="76200" marT="76200" marB="76200"/>
                </a:tc>
                <a:extLst>
                  <a:ext uri="{0D108BD9-81ED-4DB2-BD59-A6C34878D82A}">
                    <a16:rowId xmlns:a16="http://schemas.microsoft.com/office/drawing/2014/main" val="2134447452"/>
                  </a:ext>
                </a:extLst>
              </a:tr>
              <a:tr h="370840">
                <a:tc>
                  <a:txBody>
                    <a:bodyPr/>
                    <a:lstStyle/>
                    <a:p>
                      <a:pPr rtl="0" fontAlgn="t">
                        <a:spcBef>
                          <a:spcPts val="0"/>
                        </a:spcBef>
                        <a:spcAft>
                          <a:spcPts val="0"/>
                        </a:spcAft>
                      </a:pPr>
                      <a:r>
                        <a:rPr lang="en-US" sz="1600" b="0" i="0" u="none" strike="noStrike" dirty="0">
                          <a:solidFill>
                            <a:srgbClr val="000000"/>
                          </a:solidFill>
                          <a:effectLst/>
                          <a:latin typeface="+mn-lt"/>
                        </a:rPr>
                        <a:t>AraBERTv2-large</a:t>
                      </a:r>
                      <a:endParaRPr lang="en-US" sz="1600" b="0" u="none" dirty="0">
                        <a:effectLst/>
                        <a:latin typeface="+mn-lt"/>
                      </a:endParaRP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a:effectLst/>
                          <a:latin typeface="+mn-lt"/>
                        </a:rPr>
                        <a:t> </a:t>
                      </a:r>
                    </a:p>
                  </a:txBody>
                  <a:tcPr marL="76200" marR="76200" marT="76200" marB="76200"/>
                </a:tc>
                <a:tc>
                  <a:txBody>
                    <a:bodyPr/>
                    <a:lstStyle/>
                    <a:p>
                      <a:pPr fontAlgn="t"/>
                      <a:r>
                        <a:rPr lang="en-US" sz="1600" b="0" u="none" dirty="0">
                          <a:effectLst/>
                          <a:latin typeface="+mn-lt"/>
                        </a:rPr>
                        <a:t> </a:t>
                      </a:r>
                    </a:p>
                  </a:txBody>
                  <a:tcPr marL="76200" marR="76200" marT="76200" marB="76200"/>
                </a:tc>
                <a:extLst>
                  <a:ext uri="{0D108BD9-81ED-4DB2-BD59-A6C34878D82A}">
                    <a16:rowId xmlns:a16="http://schemas.microsoft.com/office/drawing/2014/main" val="2339386244"/>
                  </a:ext>
                </a:extLst>
              </a:tr>
            </a:tbl>
          </a:graphicData>
        </a:graphic>
      </p:graphicFrame>
      <p:sp>
        <p:nvSpPr>
          <p:cNvPr id="9" name="Title 1">
            <a:extLst>
              <a:ext uri="{FF2B5EF4-FFF2-40B4-BE49-F238E27FC236}">
                <a16:creationId xmlns:a16="http://schemas.microsoft.com/office/drawing/2014/main" id="{7C66C55D-6022-9C8B-D976-81F9EE245347}"/>
              </a:ext>
            </a:extLst>
          </p:cNvPr>
          <p:cNvSpPr txBox="1">
            <a:spLocks/>
          </p:cNvSpPr>
          <p:nvPr/>
        </p:nvSpPr>
        <p:spPr>
          <a:xfrm>
            <a:off x="827643" y="430409"/>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3200" b="1" dirty="0">
                <a:solidFill>
                  <a:schemeClr val="accent1">
                    <a:lumMod val="75000"/>
                  </a:schemeClr>
                </a:solidFill>
                <a:latin typeface="+mn-lt"/>
              </a:rPr>
              <a:t>Models Versions</a:t>
            </a:r>
          </a:p>
        </p:txBody>
      </p:sp>
      <p:sp>
        <p:nvSpPr>
          <p:cNvPr id="14" name="Title 1">
            <a:extLst>
              <a:ext uri="{FF2B5EF4-FFF2-40B4-BE49-F238E27FC236}">
                <a16:creationId xmlns:a16="http://schemas.microsoft.com/office/drawing/2014/main" id="{CF8ACA10-2E79-0C37-CF17-AE1D89166BB9}"/>
              </a:ext>
            </a:extLst>
          </p:cNvPr>
          <p:cNvSpPr txBox="1">
            <a:spLocks/>
          </p:cNvSpPr>
          <p:nvPr/>
        </p:nvSpPr>
        <p:spPr>
          <a:xfrm>
            <a:off x="380834" y="-28287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96B0DE"/>
                </a:solidFill>
              </a:rPr>
              <a:t>Model Selection</a:t>
            </a:r>
          </a:p>
        </p:txBody>
      </p:sp>
    </p:spTree>
    <p:extLst>
      <p:ext uri="{BB962C8B-B14F-4D97-AF65-F5344CB8AC3E}">
        <p14:creationId xmlns:p14="http://schemas.microsoft.com/office/powerpoint/2010/main" val="3864531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015D5B-27EA-7404-4F97-E4D2CDC4505C}"/>
              </a:ext>
            </a:extLst>
          </p:cNvPr>
          <p:cNvPicPr>
            <a:picLocks noChangeAspect="1"/>
          </p:cNvPicPr>
          <p:nvPr/>
        </p:nvPicPr>
        <p:blipFill rotWithShape="1">
          <a:blip r:embed="rId3"/>
          <a:srcRect t="82792"/>
          <a:stretch/>
        </p:blipFill>
        <p:spPr>
          <a:xfrm>
            <a:off x="1304128" y="4666954"/>
            <a:ext cx="9583743" cy="650404"/>
          </a:xfrm>
          <a:prstGeom prst="rect">
            <a:avLst/>
          </a:prstGeom>
        </p:spPr>
      </p:pic>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Datasets</a:t>
            </a:r>
          </a:p>
        </p:txBody>
      </p:sp>
      <p:pic>
        <p:nvPicPr>
          <p:cNvPr id="7" name="Picture 6">
            <a:extLst>
              <a:ext uri="{FF2B5EF4-FFF2-40B4-BE49-F238E27FC236}">
                <a16:creationId xmlns:a16="http://schemas.microsoft.com/office/drawing/2014/main" id="{EEE37714-9A3D-6700-2396-94AD2CBB915C}"/>
              </a:ext>
            </a:extLst>
          </p:cNvPr>
          <p:cNvPicPr>
            <a:picLocks noChangeAspect="1"/>
          </p:cNvPicPr>
          <p:nvPr/>
        </p:nvPicPr>
        <p:blipFill rotWithShape="1">
          <a:blip r:embed="rId3"/>
          <a:srcRect b="17240"/>
          <a:stretch/>
        </p:blipFill>
        <p:spPr>
          <a:xfrm>
            <a:off x="1304128" y="1539076"/>
            <a:ext cx="9583743" cy="3128174"/>
          </a:xfrm>
          <a:prstGeom prst="rect">
            <a:avLst/>
          </a:prstGeom>
        </p:spPr>
      </p:pic>
    </p:spTree>
    <p:extLst>
      <p:ext uri="{BB962C8B-B14F-4D97-AF65-F5344CB8AC3E}">
        <p14:creationId xmlns:p14="http://schemas.microsoft.com/office/powerpoint/2010/main" val="3599724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Content Placeholder 2">
            <a:extLst>
              <a:ext uri="{FF2B5EF4-FFF2-40B4-BE49-F238E27FC236}">
                <a16:creationId xmlns:a16="http://schemas.microsoft.com/office/drawing/2014/main" id="{C30CFABA-96A2-3ED9-19AD-AA3E6E356D93}"/>
              </a:ext>
            </a:extLst>
          </p:cNvPr>
          <p:cNvSpPr txBox="1">
            <a:spLocks/>
          </p:cNvSpPr>
          <p:nvPr/>
        </p:nvSpPr>
        <p:spPr>
          <a:xfrm>
            <a:off x="4200343" y="891533"/>
            <a:ext cx="14041120" cy="539352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"data"</a:t>
            </a: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"title"</a:t>
            </a:r>
            <a:r>
              <a:rPr lang="en-US" sz="1800" dirty="0">
                <a:solidFill>
                  <a:srgbClr val="3B3B3B"/>
                </a:solidFill>
                <a:latin typeface="Courier New" panose="02070309020205020404" pitchFamily="49" charset="0"/>
              </a:rPr>
              <a:t>: </a:t>
            </a:r>
            <a:r>
              <a:rPr lang="en-US" sz="1800" dirty="0">
                <a:solidFill>
                  <a:srgbClr val="A31515"/>
                </a:solidFill>
                <a:latin typeface="Courier New" panose="02070309020205020404" pitchFamily="49" charset="0"/>
              </a:rPr>
              <a:t>"document id"</a:t>
            </a: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"paragraphs"</a:t>
            </a: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"context"</a:t>
            </a:r>
            <a:r>
              <a:rPr lang="en-US" sz="1800" dirty="0">
                <a:solidFill>
                  <a:srgbClr val="3B3B3B"/>
                </a:solidFill>
                <a:latin typeface="Courier New" panose="02070309020205020404" pitchFamily="49" charset="0"/>
              </a:rPr>
              <a:t>: </a:t>
            </a:r>
            <a:r>
              <a:rPr lang="en-US" sz="1800" dirty="0">
                <a:solidFill>
                  <a:srgbClr val="A31515"/>
                </a:solidFill>
                <a:latin typeface="Courier New" panose="02070309020205020404" pitchFamily="49" charset="0"/>
              </a:rPr>
              <a:t>"&lt;context&gt;"</a:t>
            </a: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a:t>
            </a:r>
            <a:r>
              <a:rPr lang="en-US" sz="1800" dirty="0" err="1">
                <a:solidFill>
                  <a:srgbClr val="0451A5"/>
                </a:solidFill>
                <a:latin typeface="Courier New" panose="02070309020205020404" pitchFamily="49" charset="0"/>
              </a:rPr>
              <a:t>qas</a:t>
            </a:r>
            <a:r>
              <a:rPr lang="en-US" sz="1800" dirty="0">
                <a:solidFill>
                  <a:srgbClr val="0451A5"/>
                </a:solidFill>
                <a:latin typeface="Courier New" panose="02070309020205020404" pitchFamily="49" charset="0"/>
              </a:rPr>
              <a:t>"</a:t>
            </a: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"question"</a:t>
            </a:r>
            <a:r>
              <a:rPr lang="en-US" sz="1800" dirty="0">
                <a:solidFill>
                  <a:srgbClr val="3B3B3B"/>
                </a:solidFill>
                <a:latin typeface="Courier New" panose="02070309020205020404" pitchFamily="49" charset="0"/>
              </a:rPr>
              <a:t>: </a:t>
            </a:r>
            <a:r>
              <a:rPr lang="en-US" sz="1800" dirty="0">
                <a:solidFill>
                  <a:srgbClr val="A31515"/>
                </a:solidFill>
                <a:latin typeface="Courier New" panose="02070309020205020404" pitchFamily="49" charset="0"/>
              </a:rPr>
              <a:t>"&lt;question&gt;"</a:t>
            </a: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"id"</a:t>
            </a:r>
            <a:r>
              <a:rPr lang="en-US" sz="1800" dirty="0">
                <a:solidFill>
                  <a:srgbClr val="3B3B3B"/>
                </a:solidFill>
                <a:latin typeface="Courier New" panose="02070309020205020404" pitchFamily="49" charset="0"/>
              </a:rPr>
              <a:t>: </a:t>
            </a:r>
            <a:r>
              <a:rPr lang="en-US" sz="1800" dirty="0">
                <a:solidFill>
                  <a:srgbClr val="A31515"/>
                </a:solidFill>
                <a:latin typeface="Courier New" panose="02070309020205020404" pitchFamily="49" charset="0"/>
              </a:rPr>
              <a:t>"&lt;</a:t>
            </a:r>
            <a:r>
              <a:rPr lang="en-US" sz="1800" dirty="0" err="1">
                <a:solidFill>
                  <a:srgbClr val="A31515"/>
                </a:solidFill>
                <a:latin typeface="Courier New" panose="02070309020205020404" pitchFamily="49" charset="0"/>
              </a:rPr>
              <a:t>uuid</a:t>
            </a:r>
            <a:r>
              <a:rPr lang="en-US" sz="1800" dirty="0">
                <a:solidFill>
                  <a:srgbClr val="A31515"/>
                </a:solidFill>
                <a:latin typeface="Courier New" panose="02070309020205020404" pitchFamily="49" charset="0"/>
              </a:rPr>
              <a:t>&gt;"</a:t>
            </a: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"answers"</a:t>
            </a: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"text"</a:t>
            </a:r>
            <a:r>
              <a:rPr lang="en-US" sz="1800" dirty="0">
                <a:solidFill>
                  <a:srgbClr val="3B3B3B"/>
                </a:solidFill>
                <a:latin typeface="Courier New" panose="02070309020205020404" pitchFamily="49" charset="0"/>
              </a:rPr>
              <a:t>: </a:t>
            </a:r>
            <a:r>
              <a:rPr lang="en-US" sz="1800" dirty="0">
                <a:solidFill>
                  <a:srgbClr val="A31515"/>
                </a:solidFill>
                <a:latin typeface="Courier New" panose="02070309020205020404" pitchFamily="49" charset="0"/>
              </a:rPr>
              <a:t>"&lt;answer&gt;"</a:t>
            </a:r>
            <a:r>
              <a:rPr lang="en-US" sz="1800" dirty="0">
                <a:solidFill>
                  <a:srgbClr val="3B3B3B"/>
                </a:solidFill>
                <a:latin typeface="Courier New" panose="02070309020205020404" pitchFamily="49" charset="0"/>
              </a:rPr>
              <a: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451A5"/>
                </a:solidFill>
                <a:latin typeface="Courier New" panose="02070309020205020404" pitchFamily="49" charset="0"/>
              </a:rPr>
              <a:t>"</a:t>
            </a:r>
            <a:r>
              <a:rPr lang="en-US" sz="1800" dirty="0" err="1">
                <a:solidFill>
                  <a:srgbClr val="0451A5"/>
                </a:solidFill>
                <a:latin typeface="Courier New" panose="02070309020205020404" pitchFamily="49" charset="0"/>
              </a:rPr>
              <a:t>answer_start</a:t>
            </a:r>
            <a:r>
              <a:rPr lang="en-US" sz="1800" dirty="0">
                <a:solidFill>
                  <a:srgbClr val="0451A5"/>
                </a:solidFill>
                <a:latin typeface="Courier New" panose="02070309020205020404" pitchFamily="49" charset="0"/>
              </a:rPr>
              <a:t>"</a:t>
            </a:r>
            <a:r>
              <a:rPr lang="en-US" sz="1800" dirty="0">
                <a:solidFill>
                  <a:srgbClr val="3B3B3B"/>
                </a:solidFill>
                <a:latin typeface="Courier New" panose="02070309020205020404" pitchFamily="49" charset="0"/>
              </a:rPr>
              <a:t>: &lt;</a:t>
            </a:r>
            <a:r>
              <a:rPr lang="en-US" sz="1800" dirty="0">
                <a:solidFill>
                  <a:srgbClr val="CD3131"/>
                </a:solidFill>
                <a:latin typeface="Courier New" panose="02070309020205020404" pitchFamily="49" charset="0"/>
              </a:rPr>
              <a:t>offset&gt;</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08000"/>
                </a:solidFill>
                <a:latin typeface="Courier New" panose="02070309020205020404" pitchFamily="49" charset="0"/>
              </a:rPr>
              <a:t>// more answers</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08000"/>
                </a:solidFill>
                <a:latin typeface="Courier New" panose="02070309020205020404" pitchFamily="49" charset="0"/>
              </a:rPr>
              <a:t>// more question-answer pairs</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08000"/>
                </a:solidFill>
                <a:latin typeface="Courier New" panose="02070309020205020404" pitchFamily="49" charset="0"/>
              </a:rPr>
              <a:t>// more paragraphs</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r>
              <a:rPr lang="en-US" sz="1800" dirty="0">
                <a:solidFill>
                  <a:srgbClr val="008000"/>
                </a:solidFill>
                <a:latin typeface="Courier New" panose="02070309020205020404" pitchFamily="49" charset="0"/>
              </a:rPr>
              <a:t>// more articles/data blocks</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    ]</a:t>
            </a:r>
            <a:endParaRPr lang="en-US" dirty="0"/>
          </a:p>
          <a:p>
            <a:pPr marL="0" indent="0">
              <a:spcBef>
                <a:spcPts val="0"/>
              </a:spcBef>
              <a:buFont typeface="Arial" panose="020B0604020202020204" pitchFamily="34" charset="0"/>
              <a:buNone/>
            </a:pPr>
            <a:r>
              <a:rPr lang="en-US" sz="1800" dirty="0">
                <a:solidFill>
                  <a:srgbClr val="3B3B3B"/>
                </a:solidFill>
                <a:latin typeface="Courier New" panose="02070309020205020404" pitchFamily="49" charset="0"/>
              </a:rPr>
              <a:t>}</a:t>
            </a:r>
            <a:endParaRPr lang="en-US" dirty="0"/>
          </a:p>
          <a:p>
            <a:pPr marL="0" indent="0">
              <a:buFont typeface="Arial" panose="020B0604020202020204" pitchFamily="34" charset="0"/>
              <a:buNone/>
            </a:pPr>
            <a:endParaRPr lang="en-US" dirty="0"/>
          </a:p>
        </p:txBody>
      </p:sp>
      <p:sp>
        <p:nvSpPr>
          <p:cNvPr id="9" name="Title 1">
            <a:extLst>
              <a:ext uri="{FF2B5EF4-FFF2-40B4-BE49-F238E27FC236}">
                <a16:creationId xmlns:a16="http://schemas.microsoft.com/office/drawing/2014/main" id="{A82D163D-2F5B-EE8D-0792-AB5811B66E5D}"/>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solidFill>
                  <a:schemeClr val="accent1">
                    <a:lumMod val="75000"/>
                  </a:schemeClr>
                </a:solidFill>
              </a:rPr>
              <a:t>SQuAD</a:t>
            </a:r>
            <a:r>
              <a:rPr lang="en-US" b="1" dirty="0">
                <a:solidFill>
                  <a:schemeClr val="accent1">
                    <a:lumMod val="75000"/>
                  </a:schemeClr>
                </a:solidFill>
              </a:rPr>
              <a:t> format </a:t>
            </a:r>
            <a:r>
              <a:rPr lang="en-US" b="1" dirty="0">
                <a:noFill/>
              </a:rPr>
              <a:t>preprocessing</a:t>
            </a:r>
          </a:p>
        </p:txBody>
      </p:sp>
    </p:spTree>
    <p:extLst>
      <p:ext uri="{BB962C8B-B14F-4D97-AF65-F5344CB8AC3E}">
        <p14:creationId xmlns:p14="http://schemas.microsoft.com/office/powerpoint/2010/main" val="1084433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Dataset preprocessing</a:t>
            </a:r>
          </a:p>
        </p:txBody>
      </p:sp>
      <p:sp>
        <p:nvSpPr>
          <p:cNvPr id="6" name="Content Placeholder 2">
            <a:extLst>
              <a:ext uri="{FF2B5EF4-FFF2-40B4-BE49-F238E27FC236}">
                <a16:creationId xmlns:a16="http://schemas.microsoft.com/office/drawing/2014/main" id="{C30CFABA-96A2-3ED9-19AD-AA3E6E356D93}"/>
              </a:ext>
            </a:extLst>
          </p:cNvPr>
          <p:cNvSpPr txBox="1">
            <a:spLocks/>
          </p:cNvSpPr>
          <p:nvPr/>
        </p:nvSpPr>
        <p:spPr>
          <a:xfrm>
            <a:off x="4393088" y="2257325"/>
            <a:ext cx="7191613" cy="42355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600" dirty="0">
                <a:noFill/>
                <a:latin typeface="Courier New" panose="02070309020205020404" pitchFamily="49" charset="0"/>
              </a:rPr>
              <a:t>{</a:t>
            </a:r>
            <a:endParaRPr lang="en-US" sz="2400" dirty="0">
              <a:noFill/>
            </a:endParaRPr>
          </a:p>
          <a:p>
            <a:pPr marL="0" indent="0">
              <a:spcBef>
                <a:spcPts val="0"/>
              </a:spcBef>
              <a:buFont typeface="Arial" panose="020B0604020202020204" pitchFamily="34" charset="0"/>
              <a:buNone/>
            </a:pPr>
            <a:r>
              <a:rPr lang="en-US" sz="1600" dirty="0">
                <a:noFill/>
                <a:latin typeface="Courier New" panose="02070309020205020404" pitchFamily="49" charset="0"/>
              </a:rPr>
              <a:t>    "data": [</a:t>
            </a:r>
            <a:endParaRPr lang="en-US" sz="2400" dirty="0">
              <a:noFill/>
            </a:endParaRPr>
          </a:p>
          <a:p>
            <a:pPr marL="0" indent="0">
              <a:spcBef>
                <a:spcPts val="0"/>
              </a:spcBef>
              <a:buFont typeface="Arial" panose="020B0604020202020204" pitchFamily="34" charset="0"/>
              <a:buNone/>
            </a:pPr>
            <a:r>
              <a:rPr lang="en-US" sz="1600" dirty="0">
                <a:noFill/>
                <a:latin typeface="Courier New" panose="02070309020205020404" pitchFamily="49" charset="0"/>
              </a:rPr>
              <a:t>        {</a:t>
            </a:r>
            <a:endParaRPr lang="en-US" sz="2400" dirty="0">
              <a:noFill/>
            </a:endParaRPr>
          </a:p>
          <a:p>
            <a:pPr marL="0" indent="0">
              <a:spcBef>
                <a:spcPts val="0"/>
              </a:spcBef>
              <a:buFont typeface="Arial" panose="020B0604020202020204" pitchFamily="34" charset="0"/>
              <a:buNone/>
            </a:pPr>
            <a:r>
              <a:rPr lang="en-US" sz="800" dirty="0">
                <a:noFill/>
                <a:latin typeface="Courier New" panose="02070309020205020404" pitchFamily="49" charset="0"/>
              </a:rPr>
              <a:t>            "title": "document id",</a:t>
            </a:r>
            <a:endParaRPr lang="en-US" sz="1100" dirty="0">
              <a:noFill/>
            </a:endParaRPr>
          </a:p>
          <a:p>
            <a:pPr marL="0" indent="0">
              <a:spcBef>
                <a:spcPts val="0"/>
              </a:spcBef>
              <a:buFont typeface="Arial" panose="020B0604020202020204" pitchFamily="34" charset="0"/>
              <a:buNone/>
            </a:pPr>
            <a:r>
              <a:rPr lang="en-US" sz="800" dirty="0">
                <a:noFill/>
                <a:latin typeface="Courier New" panose="02070309020205020404" pitchFamily="49" charset="0"/>
              </a:rPr>
              <a:t>            "paragraphs": </a:t>
            </a:r>
            <a:r>
              <a:rPr lang="en-US" sz="1900" dirty="0">
                <a:solidFill>
                  <a:srgbClr val="3B3B3B"/>
                </a:solidFill>
                <a:latin typeface="Courier New" panose="02070309020205020404" pitchFamily="49" charset="0"/>
              </a:rPr>
              <a:t>[</a:t>
            </a:r>
            <a:endParaRPr lang="en-US" sz="2400" dirty="0"/>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a:t>
            </a:r>
            <a:endParaRPr lang="en-US" sz="3000" dirty="0"/>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1900" dirty="0">
                <a:solidFill>
                  <a:srgbClr val="0451A5"/>
                </a:solidFill>
                <a:latin typeface="Courier New" panose="02070309020205020404" pitchFamily="49" charset="0"/>
              </a:rPr>
              <a:t>"context"</a:t>
            </a:r>
            <a:r>
              <a:rPr lang="en-US" sz="1900" dirty="0">
                <a:solidFill>
                  <a:srgbClr val="3B3B3B"/>
                </a:solidFill>
                <a:latin typeface="Courier New" panose="02070309020205020404" pitchFamily="49" charset="0"/>
              </a:rPr>
              <a:t>: </a:t>
            </a:r>
            <a:r>
              <a:rPr lang="en-US" sz="1900" dirty="0">
                <a:solidFill>
                  <a:srgbClr val="A31515"/>
                </a:solidFill>
                <a:latin typeface="Courier New" panose="02070309020205020404" pitchFamily="49" charset="0"/>
              </a:rPr>
              <a:t>"&lt;context&gt;"</a:t>
            </a:r>
            <a:r>
              <a:rPr lang="en-US" sz="1900" dirty="0">
                <a:solidFill>
                  <a:srgbClr val="3B3B3B"/>
                </a:solidFill>
                <a:latin typeface="Courier New" panose="02070309020205020404" pitchFamily="49" charset="0"/>
              </a:rPr>
              <a:t>,</a:t>
            </a:r>
            <a:endParaRPr lang="en-US" sz="300" dirty="0"/>
          </a:p>
          <a:p>
            <a:pPr marL="0" indent="0">
              <a:spcBef>
                <a:spcPts val="0"/>
              </a:spcBef>
              <a:buFont typeface="Arial" panose="020B0604020202020204" pitchFamily="34" charset="0"/>
              <a:buNone/>
            </a:pPr>
            <a:r>
              <a:rPr lang="en-US" sz="200" dirty="0">
                <a:solidFill>
                  <a:srgbClr val="3B3B3B"/>
                </a:solidFill>
                <a:latin typeface="Courier New" panose="02070309020205020404" pitchFamily="49" charset="0"/>
              </a:rPr>
              <a:t>                    </a:t>
            </a:r>
            <a:r>
              <a:rPr lang="en-US" sz="200" dirty="0">
                <a:noFill/>
                <a:latin typeface="Courier New" panose="02070309020205020404" pitchFamily="49" charset="0"/>
              </a:rPr>
              <a:t>"</a:t>
            </a:r>
            <a:r>
              <a:rPr lang="en-US" sz="200" dirty="0" err="1">
                <a:noFill/>
                <a:latin typeface="Courier New" panose="02070309020205020404" pitchFamily="49" charset="0"/>
              </a:rPr>
              <a:t>qas</a:t>
            </a:r>
            <a:r>
              <a:rPr lang="en-US" sz="200" dirty="0">
                <a:noFill/>
                <a:latin typeface="Courier New" panose="02070309020205020404" pitchFamily="49" charset="0"/>
              </a:rPr>
              <a:t>": [</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a:t>
            </a:r>
            <a:endParaRPr lang="en-US" sz="200" dirty="0">
              <a:noFill/>
            </a:endParaRPr>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5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0451A5"/>
                </a:solidFill>
                <a:latin typeface="Courier New" panose="02070309020205020404" pitchFamily="49" charset="0"/>
              </a:rPr>
              <a:t>"question"</a:t>
            </a:r>
            <a:r>
              <a:rPr lang="en-US" sz="1900" dirty="0">
                <a:solidFill>
                  <a:srgbClr val="3B3B3B"/>
                </a:solidFill>
                <a:latin typeface="Courier New" panose="02070309020205020404" pitchFamily="49" charset="0"/>
              </a:rPr>
              <a:t>: </a:t>
            </a:r>
            <a:r>
              <a:rPr lang="en-US" sz="1900" dirty="0">
                <a:solidFill>
                  <a:srgbClr val="A31515"/>
                </a:solidFill>
                <a:latin typeface="Courier New" panose="02070309020205020404" pitchFamily="49" charset="0"/>
              </a:rPr>
              <a:t>"&lt;question&gt;"</a:t>
            </a:r>
            <a:r>
              <a:rPr lang="en-US" sz="1900" dirty="0">
                <a:solidFill>
                  <a:srgbClr val="3B3B3B"/>
                </a:solidFill>
                <a:latin typeface="Courier New" panose="02070309020205020404" pitchFamily="49" charset="0"/>
              </a:rPr>
              <a:t>,</a:t>
            </a:r>
            <a:endParaRPr lang="en-US" sz="3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"id": "&lt;</a:t>
            </a:r>
            <a:r>
              <a:rPr lang="en-US" sz="200" dirty="0" err="1">
                <a:noFill/>
                <a:latin typeface="Courier New" panose="02070309020205020404" pitchFamily="49" charset="0"/>
              </a:rPr>
              <a:t>uuid</a:t>
            </a:r>
            <a:r>
              <a:rPr lang="en-US" sz="200" dirty="0">
                <a:noFill/>
                <a:latin typeface="Courier New" panose="02070309020205020404" pitchFamily="49" charset="0"/>
              </a:rPr>
              <a:t>&gt;",</a:t>
            </a:r>
            <a:endParaRPr lang="en-US" sz="300" dirty="0">
              <a:noFill/>
            </a:endParaRPr>
          </a:p>
          <a:p>
            <a:pPr marL="0" indent="0">
              <a:spcBef>
                <a:spcPts val="0"/>
              </a:spcBef>
              <a:buNone/>
            </a:pPr>
            <a:r>
              <a:rPr lang="en-US" sz="1800" dirty="0">
                <a:solidFill>
                  <a:srgbClr val="3B3B3B"/>
                </a:solidFill>
                <a:latin typeface="Courier New" panose="02070309020205020404" pitchFamily="49" charset="0"/>
              </a:rPr>
              <a:t>            </a:t>
            </a:r>
            <a:r>
              <a:rPr lang="en-US" sz="10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5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900" dirty="0">
                <a:solidFill>
                  <a:srgbClr val="0451A5"/>
                </a:solidFill>
                <a:latin typeface="Courier New" panose="02070309020205020404" pitchFamily="49" charset="0"/>
              </a:rPr>
              <a:t>"answer</a:t>
            </a:r>
            <a:r>
              <a:rPr lang="en-US" sz="100" dirty="0">
                <a:noFill/>
                <a:latin typeface="Courier New" panose="02070309020205020404" pitchFamily="49" charset="0"/>
              </a:rPr>
              <a:t>s</a:t>
            </a:r>
            <a:r>
              <a:rPr lang="en-US" sz="1900" dirty="0">
                <a:solidFill>
                  <a:srgbClr val="0451A5"/>
                </a:solidFill>
                <a:latin typeface="Courier New" panose="02070309020205020404" pitchFamily="49" charset="0"/>
              </a:rPr>
              <a:t>"</a:t>
            </a:r>
            <a:r>
              <a:rPr lang="en-US" sz="1900" dirty="0">
                <a:solidFill>
                  <a:srgbClr val="3B3B3B"/>
                </a:solidFill>
                <a:latin typeface="Courier New" panose="02070309020205020404" pitchFamily="49" charset="0"/>
              </a:rPr>
              <a:t>: </a:t>
            </a:r>
            <a:r>
              <a:rPr lang="en-US" sz="200" dirty="0">
                <a:noFill/>
                <a:latin typeface="Courier New" panose="02070309020205020404" pitchFamily="49" charset="0"/>
              </a:rPr>
              <a:t>[</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a:t>
            </a:r>
            <a:r>
              <a:rPr lang="en-US" sz="1600" dirty="0">
                <a:no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a:t>
            </a:r>
            <a:endParaRPr lang="en-US" sz="2400" dirty="0"/>
          </a:p>
          <a:p>
            <a:pPr marL="0" indent="0">
              <a:spcBef>
                <a:spcPts val="0"/>
              </a:spcBef>
              <a:buFont typeface="Arial" panose="020B0604020202020204" pitchFamily="34" charset="0"/>
              <a:buNone/>
            </a:pPr>
            <a:r>
              <a:rPr lang="en-US" sz="8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7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 </a:t>
            </a:r>
            <a:r>
              <a:rPr lang="en-US" sz="17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9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0451A5"/>
                </a:solidFill>
                <a:latin typeface="Courier New" panose="02070309020205020404" pitchFamily="49" charset="0"/>
              </a:rPr>
              <a:t>"text"</a:t>
            </a:r>
            <a:r>
              <a:rPr lang="en-US" sz="1900" dirty="0">
                <a:solidFill>
                  <a:srgbClr val="3B3B3B"/>
                </a:solidFill>
                <a:latin typeface="Courier New" panose="02070309020205020404" pitchFamily="49" charset="0"/>
              </a:rPr>
              <a:t>: </a:t>
            </a:r>
            <a:r>
              <a:rPr lang="en-US" sz="1900" dirty="0">
                <a:solidFill>
                  <a:srgbClr val="A31515"/>
                </a:solidFill>
                <a:latin typeface="Courier New" panose="02070309020205020404" pitchFamily="49" charset="0"/>
              </a:rPr>
              <a:t>"&lt;answer&gt;"</a:t>
            </a:r>
            <a:r>
              <a:rPr lang="en-US" sz="1900" dirty="0">
                <a:solidFill>
                  <a:srgbClr val="3B3B3B"/>
                </a:solidFill>
                <a:latin typeface="Courier New" panose="02070309020205020404" pitchFamily="49" charset="0"/>
              </a:rPr>
              <a:t>,</a:t>
            </a:r>
            <a:endParaRPr lang="en-US" sz="2400" dirty="0"/>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3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3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0451A5"/>
                </a:solidFill>
                <a:latin typeface="Courier New" panose="02070309020205020404" pitchFamily="49" charset="0"/>
              </a:rPr>
              <a:t>"</a:t>
            </a:r>
            <a:r>
              <a:rPr lang="en-US" sz="1900" dirty="0" err="1">
                <a:solidFill>
                  <a:srgbClr val="0451A5"/>
                </a:solidFill>
                <a:latin typeface="Courier New" panose="02070309020205020404" pitchFamily="49" charset="0"/>
              </a:rPr>
              <a:t>answer_start</a:t>
            </a:r>
            <a:r>
              <a:rPr lang="en-US" sz="1900" dirty="0">
                <a:solidFill>
                  <a:srgbClr val="0451A5"/>
                </a:solidFill>
                <a:latin typeface="Courier New" panose="02070309020205020404" pitchFamily="49" charset="0"/>
              </a:rPr>
              <a:t>"</a:t>
            </a:r>
            <a:r>
              <a:rPr lang="en-US" sz="1900" dirty="0">
                <a:solidFill>
                  <a:srgbClr val="3B3B3B"/>
                </a:solidFill>
                <a:latin typeface="Courier New" panose="02070309020205020404" pitchFamily="49" charset="0"/>
              </a:rPr>
              <a:t>: &lt;</a:t>
            </a:r>
            <a:r>
              <a:rPr lang="en-US" sz="1900" dirty="0">
                <a:solidFill>
                  <a:srgbClr val="CD3131"/>
                </a:solidFill>
                <a:latin typeface="Courier New" panose="02070309020205020404" pitchFamily="49" charset="0"/>
              </a:rPr>
              <a:t>offset&gt;</a:t>
            </a:r>
            <a:endParaRPr lang="en-US" sz="3000" dirty="0"/>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4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 more answers</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 more question-answer pairs</a:t>
            </a:r>
            <a:endParaRPr lang="en-US" sz="2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a:t>
            </a:r>
            <a:endParaRPr lang="en-US" sz="200" dirty="0">
              <a:noFill/>
            </a:endParaRPr>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15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a:t>
            </a:r>
            <a:endParaRPr lang="en-US" sz="400" dirty="0">
              <a:noFill/>
            </a:endParaRPr>
          </a:p>
          <a:p>
            <a:pPr marL="0" indent="0">
              <a:spcBef>
                <a:spcPts val="0"/>
              </a:spcBef>
              <a:buFont typeface="Arial" panose="020B0604020202020204" pitchFamily="34" charset="0"/>
              <a:buNone/>
            </a:pPr>
            <a:r>
              <a:rPr lang="en-US" sz="200" dirty="0">
                <a:noFill/>
                <a:latin typeface="Courier New" panose="02070309020205020404" pitchFamily="49" charset="0"/>
              </a:rPr>
              <a:t>                // more paragraphs</a:t>
            </a:r>
            <a:endParaRPr lang="en-US" sz="200" dirty="0">
              <a:noFill/>
            </a:endParaRPr>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2000" dirty="0">
                <a:solidFill>
                  <a:srgbClr val="3B3B3B"/>
                </a:solidFill>
                <a:latin typeface="Courier New" panose="02070309020205020404" pitchFamily="49" charset="0"/>
              </a:rPr>
              <a:t>  </a:t>
            </a:r>
            <a:r>
              <a:rPr lang="en-US" sz="1700" dirty="0">
                <a:solidFill>
                  <a:srgbClr val="3B3B3B"/>
                </a:solidFill>
                <a:latin typeface="Courier New" panose="02070309020205020404" pitchFamily="49" charset="0"/>
              </a:rPr>
              <a:t>    </a:t>
            </a:r>
            <a:r>
              <a:rPr lang="en-US" sz="1300" dirty="0">
                <a:solidFill>
                  <a:srgbClr val="3B3B3B"/>
                </a:solidFill>
                <a:latin typeface="Courier New" panose="02070309020205020404" pitchFamily="49" charset="0"/>
              </a:rPr>
              <a:t>  </a:t>
            </a:r>
            <a:r>
              <a:rPr lang="en-US" sz="1700" dirty="0">
                <a:solidFill>
                  <a:srgbClr val="3B3B3B"/>
                </a:solidFill>
                <a:latin typeface="Courier New" panose="02070309020205020404" pitchFamily="49" charset="0"/>
              </a:rPr>
              <a:t> </a:t>
            </a:r>
            <a:r>
              <a:rPr lang="en-US" sz="1600" dirty="0">
                <a:solidFill>
                  <a:srgbClr val="3B3B3B"/>
                </a:solidFill>
                <a:latin typeface="Courier New" panose="02070309020205020404" pitchFamily="49" charset="0"/>
              </a:rPr>
              <a:t> </a:t>
            </a:r>
            <a:r>
              <a:rPr lang="en-US" sz="1900" dirty="0">
                <a:solidFill>
                  <a:srgbClr val="3B3B3B"/>
                </a:solidFill>
                <a:latin typeface="Courier New" panose="02070309020205020404" pitchFamily="49" charset="0"/>
              </a:rPr>
              <a:t> ]</a:t>
            </a:r>
            <a:endParaRPr lang="en-US" sz="3000" dirty="0"/>
          </a:p>
          <a:p>
            <a:pPr marL="0" indent="0">
              <a:spcBef>
                <a:spcPts val="0"/>
              </a:spcBef>
              <a:buFont typeface="Arial" panose="020B0604020202020204" pitchFamily="34" charset="0"/>
              <a:buNone/>
            </a:pPr>
            <a:r>
              <a:rPr lang="en-US" sz="1600" dirty="0">
                <a:solidFill>
                  <a:srgbClr val="3B3B3B"/>
                </a:solidFill>
                <a:latin typeface="Courier New" panose="02070309020205020404" pitchFamily="49" charset="0"/>
              </a:rPr>
              <a:t>       </a:t>
            </a:r>
            <a:r>
              <a:rPr lang="en-US" sz="1600" dirty="0">
                <a:noFill/>
                <a:latin typeface="Courier New" panose="02070309020205020404" pitchFamily="49" charset="0"/>
              </a:rPr>
              <a:t> }</a:t>
            </a:r>
            <a:endParaRPr lang="en-US" sz="2400" dirty="0">
              <a:noFill/>
            </a:endParaRPr>
          </a:p>
          <a:p>
            <a:pPr marL="0" indent="0">
              <a:spcBef>
                <a:spcPts val="0"/>
              </a:spcBef>
              <a:buFont typeface="Arial" panose="020B0604020202020204" pitchFamily="34" charset="0"/>
              <a:buNone/>
            </a:pPr>
            <a:r>
              <a:rPr lang="en-US" sz="1600" dirty="0">
                <a:noFill/>
                <a:latin typeface="Courier New" panose="02070309020205020404" pitchFamily="49" charset="0"/>
              </a:rPr>
              <a:t>        // more articles/data blocks</a:t>
            </a:r>
            <a:endParaRPr lang="en-US" sz="2400" dirty="0">
              <a:noFill/>
            </a:endParaRPr>
          </a:p>
          <a:p>
            <a:pPr marL="0" indent="0">
              <a:spcBef>
                <a:spcPts val="0"/>
              </a:spcBef>
              <a:buFont typeface="Arial" panose="020B0604020202020204" pitchFamily="34" charset="0"/>
              <a:buNone/>
            </a:pPr>
            <a:r>
              <a:rPr lang="en-US" sz="1600" dirty="0">
                <a:noFill/>
                <a:latin typeface="Courier New" panose="02070309020205020404" pitchFamily="49" charset="0"/>
              </a:rPr>
              <a:t>    ]</a:t>
            </a:r>
            <a:endParaRPr lang="en-US" sz="2400" dirty="0">
              <a:noFill/>
            </a:endParaRPr>
          </a:p>
          <a:p>
            <a:pPr marL="0" indent="0">
              <a:spcBef>
                <a:spcPts val="0"/>
              </a:spcBef>
              <a:buFont typeface="Arial" panose="020B0604020202020204" pitchFamily="34" charset="0"/>
              <a:buNone/>
            </a:pPr>
            <a:r>
              <a:rPr lang="en-US" sz="1600" dirty="0">
                <a:noFill/>
                <a:latin typeface="Courier New" panose="02070309020205020404" pitchFamily="49" charset="0"/>
              </a:rPr>
              <a:t>}</a:t>
            </a:r>
            <a:endParaRPr lang="en-US" sz="2400" dirty="0">
              <a:noFill/>
            </a:endParaRPr>
          </a:p>
          <a:p>
            <a:pPr marL="0" indent="0">
              <a:buFont typeface="Arial" panose="020B0604020202020204" pitchFamily="34" charset="0"/>
              <a:buNone/>
            </a:pPr>
            <a:endParaRPr lang="en-US" sz="2400" dirty="0"/>
          </a:p>
        </p:txBody>
      </p:sp>
      <p:sp>
        <p:nvSpPr>
          <p:cNvPr id="7" name="TextBox 6">
            <a:extLst>
              <a:ext uri="{FF2B5EF4-FFF2-40B4-BE49-F238E27FC236}">
                <a16:creationId xmlns:a16="http://schemas.microsoft.com/office/drawing/2014/main" id="{01426A43-2FC0-D572-B65F-3EF2D34C5F64}"/>
              </a:ext>
            </a:extLst>
          </p:cNvPr>
          <p:cNvSpPr txBox="1"/>
          <p:nvPr/>
        </p:nvSpPr>
        <p:spPr>
          <a:xfrm>
            <a:off x="6493978" y="2439586"/>
            <a:ext cx="6093228" cy="400110"/>
          </a:xfrm>
          <a:prstGeom prst="rect">
            <a:avLst/>
          </a:prstGeom>
          <a:noFill/>
        </p:spPr>
        <p:txBody>
          <a:bodyPr wrap="square">
            <a:spAutoFit/>
          </a:bodyPr>
          <a:lstStyle/>
          <a:p>
            <a:pPr rtl="0">
              <a:spcBef>
                <a:spcPts val="0"/>
              </a:spcBef>
              <a:spcAft>
                <a:spcPts val="0"/>
              </a:spcAft>
            </a:pPr>
            <a:r>
              <a:rPr lang="en-US" sz="2000" b="1" i="0" u="none" strike="noStrike" dirty="0" err="1">
                <a:solidFill>
                  <a:srgbClr val="000000"/>
                </a:solidFill>
                <a:effectLst/>
                <a:latin typeface="Arial" panose="020B0604020202020204" pitchFamily="34" charset="0"/>
              </a:rPr>
              <a:t>AraBERT</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AraELECTRA</a:t>
            </a:r>
            <a:endParaRPr lang="en-US" sz="1400" b="1" dirty="0">
              <a:effectLst/>
            </a:endParaRPr>
          </a:p>
        </p:txBody>
      </p:sp>
      <p:sp>
        <p:nvSpPr>
          <p:cNvPr id="18" name="Title 1">
            <a:extLst>
              <a:ext uri="{FF2B5EF4-FFF2-40B4-BE49-F238E27FC236}">
                <a16:creationId xmlns:a16="http://schemas.microsoft.com/office/drawing/2014/main" id="{D579994D-755A-8E52-E4C9-9D94EF0D6F65}"/>
              </a:ext>
            </a:extLst>
          </p:cNvPr>
          <p:cNvSpPr txBox="1">
            <a:spLocks/>
          </p:cNvSpPr>
          <p:nvPr/>
        </p:nvSpPr>
        <p:spPr>
          <a:xfrm>
            <a:off x="939800" y="1385798"/>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solidFill>
                  <a:schemeClr val="accent1">
                    <a:lumMod val="75000"/>
                  </a:schemeClr>
                </a:solidFill>
              </a:rPr>
              <a:t>Question Answering</a:t>
            </a:r>
          </a:p>
        </p:txBody>
      </p:sp>
    </p:spTree>
    <p:extLst>
      <p:ext uri="{BB962C8B-B14F-4D97-AF65-F5344CB8AC3E}">
        <p14:creationId xmlns:p14="http://schemas.microsoft.com/office/powerpoint/2010/main" val="2006573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Dataset preprocessing</a:t>
            </a:r>
          </a:p>
        </p:txBody>
      </p:sp>
      <p:sp>
        <p:nvSpPr>
          <p:cNvPr id="6" name="Content Placeholder 2">
            <a:extLst>
              <a:ext uri="{FF2B5EF4-FFF2-40B4-BE49-F238E27FC236}">
                <a16:creationId xmlns:a16="http://schemas.microsoft.com/office/drawing/2014/main" id="{C30CFABA-96A2-3ED9-19AD-AA3E6E356D93}"/>
              </a:ext>
            </a:extLst>
          </p:cNvPr>
          <p:cNvSpPr txBox="1">
            <a:spLocks/>
          </p:cNvSpPr>
          <p:nvPr/>
        </p:nvSpPr>
        <p:spPr>
          <a:xfrm>
            <a:off x="-392932" y="2559258"/>
            <a:ext cx="7191613" cy="4235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100" dirty="0">
                <a:noFill/>
                <a:latin typeface="Courier New" panose="02070309020205020404" pitchFamily="49" charset="0"/>
              </a:rPr>
              <a:t>{</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"data":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400" dirty="0">
                <a:noFill/>
                <a:latin typeface="Courier New" panose="02070309020205020404" pitchFamily="49" charset="0"/>
              </a:rPr>
              <a:t>            "title": "document id",</a:t>
            </a:r>
            <a:endParaRPr lang="en-US" sz="700" dirty="0">
              <a:noFill/>
            </a:endParaRPr>
          </a:p>
          <a:p>
            <a:pPr marL="0" indent="0">
              <a:spcBef>
                <a:spcPts val="0"/>
              </a:spcBef>
              <a:buFont typeface="Arial" panose="020B0604020202020204" pitchFamily="34" charset="0"/>
              <a:buNone/>
            </a:pPr>
            <a:r>
              <a:rPr lang="en-US" sz="400" dirty="0">
                <a:noFill/>
                <a:latin typeface="Courier New" panose="02070309020205020404" pitchFamily="49" charset="0"/>
              </a:rPr>
              <a:t>            "paragraphs": </a:t>
            </a:r>
            <a:r>
              <a:rPr lang="en-US" sz="1200" dirty="0">
                <a:solidFill>
                  <a:srgbClr val="3B3B3B"/>
                </a:solidFill>
                <a:latin typeface="Courier New" panose="02070309020205020404" pitchFamily="49" charset="0"/>
              </a:rPr>
              <a:t>[</a:t>
            </a:r>
            <a:endParaRPr lang="en-US" sz="1600" dirty="0"/>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a:t>
            </a:r>
            <a:endParaRPr lang="en-US" sz="1800" dirty="0"/>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rgbClr val="0451A5"/>
                </a:solidFill>
                <a:latin typeface="Courier New" panose="02070309020205020404" pitchFamily="49" charset="0"/>
              </a:rPr>
              <a:t>"context"</a:t>
            </a:r>
            <a:r>
              <a:rPr lang="en-US" sz="1200" dirty="0">
                <a:solidFill>
                  <a:srgbClr val="3B3B3B"/>
                </a:solidFill>
                <a:latin typeface="Courier New" panose="02070309020205020404" pitchFamily="49" charset="0"/>
              </a:rPr>
              <a:t>: </a:t>
            </a:r>
            <a:r>
              <a:rPr lang="en-US" sz="1200" dirty="0">
                <a:solidFill>
                  <a:srgbClr val="A31515"/>
                </a:solidFill>
                <a:latin typeface="Courier New" panose="02070309020205020404" pitchFamily="49" charset="0"/>
              </a:rPr>
              <a:t>"&lt;context&gt;"</a:t>
            </a:r>
            <a:r>
              <a:rPr lang="en-US" sz="1200" dirty="0">
                <a:solidFill>
                  <a:srgbClr val="3B3B3B"/>
                </a:solidFill>
                <a:latin typeface="Courier New" panose="02070309020205020404" pitchFamily="49" charset="0"/>
              </a:rPr>
              <a:t>,</a:t>
            </a:r>
            <a:endParaRPr lang="en-US" sz="100" dirty="0"/>
          </a:p>
          <a:p>
            <a:pPr marL="0" indent="0">
              <a:spcBef>
                <a:spcPts val="0"/>
              </a:spcBef>
              <a:buFont typeface="Arial" panose="020B0604020202020204" pitchFamily="34" charset="0"/>
              <a:buNone/>
            </a:pPr>
            <a:r>
              <a:rPr lang="en-US" sz="100" dirty="0">
                <a:solidFill>
                  <a:srgbClr val="3B3B3B"/>
                </a:solidFill>
                <a:latin typeface="Courier New" panose="02070309020205020404" pitchFamily="49" charset="0"/>
              </a:rPr>
              <a:t>                    </a:t>
            </a:r>
            <a:r>
              <a:rPr lang="en-US" sz="100" dirty="0">
                <a:noFill/>
                <a:latin typeface="Courier New" panose="02070309020205020404" pitchFamily="49" charset="0"/>
              </a:rPr>
              <a:t>"</a:t>
            </a:r>
            <a:r>
              <a:rPr lang="en-US" sz="100" dirty="0" err="1">
                <a:noFill/>
                <a:latin typeface="Courier New" panose="02070309020205020404" pitchFamily="49" charset="0"/>
              </a:rPr>
              <a:t>qas</a:t>
            </a: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0451A5"/>
                </a:solidFill>
                <a:latin typeface="Courier New" panose="02070309020205020404" pitchFamily="49" charset="0"/>
              </a:rPr>
              <a:t>"question"</a:t>
            </a:r>
            <a:r>
              <a:rPr lang="en-US" sz="1200" dirty="0">
                <a:solidFill>
                  <a:srgbClr val="3B3B3B"/>
                </a:solidFill>
                <a:latin typeface="Courier New" panose="02070309020205020404" pitchFamily="49" charset="0"/>
              </a:rPr>
              <a:t>: </a:t>
            </a:r>
            <a:r>
              <a:rPr lang="en-US" sz="1200" dirty="0">
                <a:solidFill>
                  <a:srgbClr val="A31515"/>
                </a:solidFill>
                <a:latin typeface="Courier New" panose="02070309020205020404" pitchFamily="49" charset="0"/>
              </a:rPr>
              <a:t>"&lt;question&gt;"</a:t>
            </a:r>
            <a:r>
              <a:rPr lang="en-US" sz="1200" dirty="0">
                <a:solidFill>
                  <a:srgbClr val="3B3B3B"/>
                </a:solidFill>
                <a:latin typeface="Courier New" panose="02070309020205020404" pitchFamily="49" charset="0"/>
              </a:rPr>
              <a:t>,</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"id": "&lt;</a:t>
            </a:r>
            <a:r>
              <a:rPr lang="en-US" sz="100" dirty="0" err="1">
                <a:noFill/>
                <a:latin typeface="Courier New" panose="02070309020205020404" pitchFamily="49" charset="0"/>
              </a:rPr>
              <a:t>uuid</a:t>
            </a:r>
            <a:r>
              <a:rPr lang="en-US" sz="100" dirty="0">
                <a:noFill/>
                <a:latin typeface="Courier New" panose="02070309020205020404" pitchFamily="49" charset="0"/>
              </a:rPr>
              <a:t>&gt;",</a:t>
            </a:r>
            <a:endParaRPr lang="en-US" sz="100" dirty="0">
              <a:noFill/>
            </a:endParaRPr>
          </a:p>
          <a:p>
            <a:pPr marL="0" indent="0">
              <a:spcBef>
                <a:spcPts val="0"/>
              </a:spcBef>
              <a:buNone/>
            </a:pPr>
            <a:r>
              <a:rPr lang="en-US" sz="12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1200" dirty="0">
                <a:solidFill>
                  <a:srgbClr val="0451A5"/>
                </a:solidFill>
                <a:latin typeface="Courier New" panose="02070309020205020404" pitchFamily="49" charset="0"/>
              </a:rPr>
              <a:t>"answer</a:t>
            </a:r>
            <a:r>
              <a:rPr lang="en-US" sz="100" dirty="0">
                <a:noFill/>
                <a:latin typeface="Courier New" panose="02070309020205020404" pitchFamily="49" charset="0"/>
              </a:rPr>
              <a:t>s</a:t>
            </a:r>
            <a:r>
              <a:rPr lang="en-US" sz="1200" dirty="0">
                <a:solidFill>
                  <a:srgbClr val="0451A5"/>
                </a:solidFill>
                <a:latin typeface="Courier New" panose="02070309020205020404" pitchFamily="49" charset="0"/>
              </a:rPr>
              <a:t>"</a:t>
            </a:r>
            <a:r>
              <a:rPr lang="en-US" sz="1200" dirty="0">
                <a:solidFill>
                  <a:srgbClr val="3B3B3B"/>
                </a:solidFill>
                <a:latin typeface="Courier New" panose="02070309020205020404" pitchFamily="49" charset="0"/>
              </a:rPr>
              <a:t>: </a:t>
            </a:r>
            <a:r>
              <a:rPr lang="en-US" sz="100" dirty="0">
                <a:noFill/>
                <a:latin typeface="Courier New" panose="02070309020205020404" pitchFamily="49" charset="0"/>
              </a:rPr>
              <a:t>[</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r>
              <a:rPr lang="en-US" sz="1100" dirty="0">
                <a:no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a:t>
            </a:r>
            <a:endParaRPr lang="en-US" sz="1600" dirty="0"/>
          </a:p>
          <a:p>
            <a:pPr marL="0" indent="0">
              <a:spcBef>
                <a:spcPts val="0"/>
              </a:spcBef>
              <a:buFont typeface="Arial" panose="020B0604020202020204" pitchFamily="34" charset="0"/>
              <a:buNone/>
            </a:pPr>
            <a:r>
              <a:rPr lang="en-US" sz="4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0451A5"/>
                </a:solidFill>
                <a:latin typeface="Courier New" panose="02070309020205020404" pitchFamily="49" charset="0"/>
              </a:rPr>
              <a:t>"text"</a:t>
            </a:r>
            <a:r>
              <a:rPr lang="en-US" sz="1200" dirty="0">
                <a:solidFill>
                  <a:srgbClr val="3B3B3B"/>
                </a:solidFill>
                <a:latin typeface="Courier New" panose="02070309020205020404" pitchFamily="49" charset="0"/>
              </a:rPr>
              <a:t>: </a:t>
            </a:r>
            <a:r>
              <a:rPr lang="en-US" sz="1200" dirty="0">
                <a:solidFill>
                  <a:srgbClr val="A31515"/>
                </a:solidFill>
                <a:latin typeface="Courier New" panose="02070309020205020404" pitchFamily="49" charset="0"/>
              </a:rPr>
              <a:t>"&lt;answer&gt;"</a:t>
            </a:r>
            <a:r>
              <a:rPr lang="en-US" sz="1200" dirty="0">
                <a:solidFill>
                  <a:srgbClr val="3B3B3B"/>
                </a:solidFill>
                <a:latin typeface="Courier New" panose="02070309020205020404" pitchFamily="49" charset="0"/>
              </a:rPr>
              <a:t>,</a:t>
            </a:r>
            <a:endParaRPr lang="en-US" sz="1600" dirty="0"/>
          </a:p>
          <a:p>
            <a:pPr marL="0" indent="0">
              <a:spcBef>
                <a:spcPts val="0"/>
              </a:spcBef>
              <a:buFont typeface="Arial" panose="020B0604020202020204" pitchFamily="34" charset="0"/>
              <a:buNone/>
            </a:pPr>
            <a:r>
              <a:rPr lang="en-US" sz="7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10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0451A5"/>
                </a:solidFill>
                <a:latin typeface="Courier New" panose="02070309020205020404" pitchFamily="49" charset="0"/>
              </a:rPr>
              <a:t>"</a:t>
            </a:r>
            <a:r>
              <a:rPr lang="en-US" sz="1200" dirty="0" err="1">
                <a:solidFill>
                  <a:srgbClr val="0451A5"/>
                </a:solidFill>
                <a:latin typeface="Courier New" panose="02070309020205020404" pitchFamily="49" charset="0"/>
              </a:rPr>
              <a:t>answer_start</a:t>
            </a:r>
            <a:r>
              <a:rPr lang="en-US" sz="1200" dirty="0">
                <a:solidFill>
                  <a:srgbClr val="0451A5"/>
                </a:solidFill>
                <a:latin typeface="Courier New" panose="02070309020205020404" pitchFamily="49" charset="0"/>
              </a:rPr>
              <a:t>"</a:t>
            </a:r>
            <a:r>
              <a:rPr lang="en-US" sz="1200" dirty="0">
                <a:solidFill>
                  <a:srgbClr val="3B3B3B"/>
                </a:solidFill>
                <a:latin typeface="Courier New" panose="02070309020205020404" pitchFamily="49" charset="0"/>
              </a:rPr>
              <a:t>: &lt;</a:t>
            </a:r>
            <a:r>
              <a:rPr lang="en-US" sz="1200" dirty="0">
                <a:solidFill>
                  <a:srgbClr val="CD3131"/>
                </a:solidFill>
                <a:latin typeface="Courier New" panose="02070309020205020404" pitchFamily="49" charset="0"/>
              </a:rPr>
              <a:t>offset&gt;</a:t>
            </a:r>
            <a:endParaRPr lang="en-US" sz="1800" dirty="0"/>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answers</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question-answer pairs</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paragraphs</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4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endParaRPr lang="en-US" sz="1800" dirty="0"/>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 more articles/data blocks</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a:t>
            </a:r>
            <a:endParaRPr lang="en-US" sz="1600" dirty="0">
              <a:noFill/>
            </a:endParaRPr>
          </a:p>
          <a:p>
            <a:pPr marL="0" indent="0">
              <a:buFont typeface="Arial" panose="020B0604020202020204" pitchFamily="34" charset="0"/>
              <a:buNone/>
            </a:pPr>
            <a:endParaRPr lang="en-US" sz="1600" dirty="0"/>
          </a:p>
        </p:txBody>
      </p:sp>
      <p:sp>
        <p:nvSpPr>
          <p:cNvPr id="7" name="TextBox 6">
            <a:extLst>
              <a:ext uri="{FF2B5EF4-FFF2-40B4-BE49-F238E27FC236}">
                <a16:creationId xmlns:a16="http://schemas.microsoft.com/office/drawing/2014/main" id="{01426A43-2FC0-D572-B65F-3EF2D34C5F64}"/>
              </a:ext>
            </a:extLst>
          </p:cNvPr>
          <p:cNvSpPr txBox="1"/>
          <p:nvPr/>
        </p:nvSpPr>
        <p:spPr>
          <a:xfrm>
            <a:off x="910625" y="2467433"/>
            <a:ext cx="6093228" cy="400110"/>
          </a:xfrm>
          <a:prstGeom prst="rect">
            <a:avLst/>
          </a:prstGeom>
          <a:noFill/>
        </p:spPr>
        <p:txBody>
          <a:bodyPr wrap="square">
            <a:spAutoFit/>
          </a:bodyPr>
          <a:lstStyle/>
          <a:p>
            <a:pPr rtl="0">
              <a:spcBef>
                <a:spcPts val="0"/>
              </a:spcBef>
              <a:spcAft>
                <a:spcPts val="0"/>
              </a:spcAft>
            </a:pPr>
            <a:r>
              <a:rPr lang="en-US" sz="2000" b="1" i="0" u="none" strike="noStrike" dirty="0" err="1">
                <a:solidFill>
                  <a:srgbClr val="000000"/>
                </a:solidFill>
                <a:effectLst/>
                <a:latin typeface="Arial" panose="020B0604020202020204" pitchFamily="34" charset="0"/>
              </a:rPr>
              <a:t>AraBERT</a:t>
            </a:r>
            <a:r>
              <a:rPr lang="en-US" sz="2000" b="1" i="0" u="none" strike="noStrike" dirty="0">
                <a:solidFill>
                  <a:srgbClr val="000000"/>
                </a:solidFill>
                <a:effectLst/>
                <a:latin typeface="Arial" panose="020B0604020202020204" pitchFamily="34" charset="0"/>
              </a:rPr>
              <a:t>, </a:t>
            </a:r>
            <a:r>
              <a:rPr lang="en-US" sz="2000" b="1" i="0" u="none" strike="noStrike" dirty="0" err="1">
                <a:solidFill>
                  <a:srgbClr val="000000"/>
                </a:solidFill>
                <a:effectLst/>
                <a:latin typeface="Arial" panose="020B0604020202020204" pitchFamily="34" charset="0"/>
              </a:rPr>
              <a:t>AraELECTRA</a:t>
            </a:r>
            <a:endParaRPr lang="en-US" sz="1400" b="1" dirty="0">
              <a:effectLst/>
            </a:endParaRPr>
          </a:p>
        </p:txBody>
      </p:sp>
      <p:sp>
        <p:nvSpPr>
          <p:cNvPr id="18" name="Title 1">
            <a:extLst>
              <a:ext uri="{FF2B5EF4-FFF2-40B4-BE49-F238E27FC236}">
                <a16:creationId xmlns:a16="http://schemas.microsoft.com/office/drawing/2014/main" id="{D579994D-755A-8E52-E4C9-9D94EF0D6F65}"/>
              </a:ext>
            </a:extLst>
          </p:cNvPr>
          <p:cNvSpPr txBox="1">
            <a:spLocks/>
          </p:cNvSpPr>
          <p:nvPr/>
        </p:nvSpPr>
        <p:spPr>
          <a:xfrm>
            <a:off x="939800" y="1385798"/>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solidFill>
                  <a:schemeClr val="accent1">
                    <a:lumMod val="75000"/>
                  </a:schemeClr>
                </a:solidFill>
              </a:rPr>
              <a:t>Question Answering</a:t>
            </a:r>
          </a:p>
        </p:txBody>
      </p:sp>
      <p:sp>
        <p:nvSpPr>
          <p:cNvPr id="8" name="TextBox 7">
            <a:extLst>
              <a:ext uri="{FF2B5EF4-FFF2-40B4-BE49-F238E27FC236}">
                <a16:creationId xmlns:a16="http://schemas.microsoft.com/office/drawing/2014/main" id="{E2FBB3D2-C6DF-2F88-26DA-781D1DC223A2}"/>
              </a:ext>
            </a:extLst>
          </p:cNvPr>
          <p:cNvSpPr txBox="1"/>
          <p:nvPr/>
        </p:nvSpPr>
        <p:spPr>
          <a:xfrm>
            <a:off x="7814912" y="2467433"/>
            <a:ext cx="6093228" cy="400110"/>
          </a:xfrm>
          <a:prstGeom prst="rect">
            <a:avLst/>
          </a:prstGeom>
          <a:noFill/>
        </p:spPr>
        <p:txBody>
          <a:bodyPr wrap="square">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AraT5 + AraGPT2</a:t>
            </a:r>
          </a:p>
        </p:txBody>
      </p:sp>
      <p:sp>
        <p:nvSpPr>
          <p:cNvPr id="9" name="Content Placeholder 2">
            <a:extLst>
              <a:ext uri="{FF2B5EF4-FFF2-40B4-BE49-F238E27FC236}">
                <a16:creationId xmlns:a16="http://schemas.microsoft.com/office/drawing/2014/main" id="{5A6C6D86-6C1D-7417-5260-909A0C2BD1A8}"/>
              </a:ext>
            </a:extLst>
          </p:cNvPr>
          <p:cNvSpPr txBox="1">
            <a:spLocks/>
          </p:cNvSpPr>
          <p:nvPr/>
        </p:nvSpPr>
        <p:spPr>
          <a:xfrm>
            <a:off x="4917440" y="3051683"/>
            <a:ext cx="8128800" cy="104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1400" b="0" i="0" u="none" strike="noStrike" dirty="0">
                <a:solidFill>
                  <a:srgbClr val="3B3B3B"/>
                </a:solidFill>
                <a:effectLst/>
                <a:latin typeface="Courier New" panose="02070309020205020404" pitchFamily="49" charset="0"/>
              </a:rPr>
              <a:t>[</a:t>
            </a:r>
            <a:endParaRPr lang="en-US" sz="1050" b="0" dirty="0">
              <a:effectLst/>
            </a:endParaRPr>
          </a:p>
          <a:p>
            <a:pPr marL="0" indent="0" rtl="0">
              <a:spcBef>
                <a:spcPts val="0"/>
              </a:spcBef>
              <a:spcAft>
                <a:spcPts val="0"/>
              </a:spcAft>
              <a:buNone/>
            </a:pPr>
            <a:r>
              <a:rPr lang="en-US" sz="1400" b="0" i="0" u="none" strike="noStrike" dirty="0">
                <a:solidFill>
                  <a:srgbClr val="3B3B3B"/>
                </a:solidFill>
                <a:effectLst/>
                <a:latin typeface="Courier New" panose="02070309020205020404" pitchFamily="49" charset="0"/>
              </a:rPr>
              <a:t>    </a:t>
            </a:r>
            <a:r>
              <a:rPr lang="en-US" sz="1400" b="0" i="0" u="none" strike="noStrike" dirty="0">
                <a:solidFill>
                  <a:srgbClr val="A31515"/>
                </a:solidFill>
                <a:effectLst/>
                <a:latin typeface="Courier New" panose="02070309020205020404" pitchFamily="49" charset="0"/>
              </a:rPr>
              <a:t>"context: &lt;context&gt; question: &lt;question&gt; answer: &lt;answer&gt;"</a:t>
            </a:r>
            <a:r>
              <a:rPr lang="en-US" sz="1400" b="0" i="0" u="none" strike="noStrike" dirty="0">
                <a:solidFill>
                  <a:srgbClr val="3B3B3B"/>
                </a:solidFill>
                <a:effectLst/>
                <a:latin typeface="Courier New" panose="02070309020205020404" pitchFamily="49" charset="0"/>
              </a:rPr>
              <a:t>, </a:t>
            </a:r>
            <a:r>
              <a:rPr lang="en-US" sz="1400" b="0" i="0" u="none" strike="noStrike" dirty="0">
                <a:solidFill>
                  <a:srgbClr val="CD3131"/>
                </a:solidFill>
                <a:effectLst/>
                <a:latin typeface="Courier New" panose="02070309020205020404" pitchFamily="49" charset="0"/>
              </a:rPr>
              <a:t>...</a:t>
            </a:r>
            <a:endParaRPr lang="en-US" sz="1050" b="0" dirty="0">
              <a:effectLst/>
            </a:endParaRPr>
          </a:p>
          <a:p>
            <a:pPr marL="0" indent="0" rtl="0">
              <a:spcBef>
                <a:spcPts val="0"/>
              </a:spcBef>
              <a:spcAft>
                <a:spcPts val="0"/>
              </a:spcAft>
              <a:buNone/>
            </a:pPr>
            <a:r>
              <a:rPr lang="en-US" sz="1400" b="0" i="0" u="none" strike="noStrike" dirty="0">
                <a:solidFill>
                  <a:srgbClr val="3B3B3B"/>
                </a:solidFill>
                <a:effectLst/>
                <a:latin typeface="Courier New" panose="02070309020205020404" pitchFamily="49" charset="0"/>
              </a:rPr>
              <a:t>]</a:t>
            </a:r>
            <a:endParaRPr lang="en-US" sz="1050" b="0" dirty="0">
              <a:effectLst/>
            </a:endParaRPr>
          </a:p>
          <a:p>
            <a:pPr marL="0" indent="0">
              <a:buFont typeface="Arial" panose="020B0604020202020204" pitchFamily="34" charset="0"/>
              <a:buNone/>
            </a:pPr>
            <a:endParaRPr lang="en-US" sz="2000" dirty="0"/>
          </a:p>
        </p:txBody>
      </p:sp>
    </p:spTree>
    <p:extLst>
      <p:ext uri="{BB962C8B-B14F-4D97-AF65-F5344CB8AC3E}">
        <p14:creationId xmlns:p14="http://schemas.microsoft.com/office/powerpoint/2010/main" val="308426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Dataset preprocessing</a:t>
            </a:r>
          </a:p>
        </p:txBody>
      </p:sp>
      <p:sp>
        <p:nvSpPr>
          <p:cNvPr id="6" name="Content Placeholder 2">
            <a:extLst>
              <a:ext uri="{FF2B5EF4-FFF2-40B4-BE49-F238E27FC236}">
                <a16:creationId xmlns:a16="http://schemas.microsoft.com/office/drawing/2014/main" id="{C30CFABA-96A2-3ED9-19AD-AA3E6E356D93}"/>
              </a:ext>
            </a:extLst>
          </p:cNvPr>
          <p:cNvSpPr txBox="1">
            <a:spLocks/>
          </p:cNvSpPr>
          <p:nvPr/>
        </p:nvSpPr>
        <p:spPr>
          <a:xfrm>
            <a:off x="-392932" y="1530554"/>
            <a:ext cx="7191613" cy="4235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100" dirty="0">
                <a:noFill/>
                <a:latin typeface="Courier New" panose="02070309020205020404" pitchFamily="49" charset="0"/>
              </a:rPr>
              <a:t>{</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"data":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400" dirty="0">
                <a:noFill/>
                <a:latin typeface="Courier New" panose="02070309020205020404" pitchFamily="49" charset="0"/>
              </a:rPr>
              <a:t>            "title": "document id",</a:t>
            </a:r>
            <a:endParaRPr lang="en-US" sz="700" dirty="0">
              <a:noFill/>
            </a:endParaRPr>
          </a:p>
          <a:p>
            <a:pPr marL="0" indent="0">
              <a:spcBef>
                <a:spcPts val="0"/>
              </a:spcBef>
              <a:buFont typeface="Arial" panose="020B0604020202020204" pitchFamily="34" charset="0"/>
              <a:buNone/>
            </a:pPr>
            <a:r>
              <a:rPr lang="en-US" sz="400" dirty="0">
                <a:noFill/>
                <a:latin typeface="Courier New" panose="02070309020205020404" pitchFamily="49" charset="0"/>
              </a:rPr>
              <a:t>            "paragraphs": </a:t>
            </a:r>
            <a:r>
              <a:rPr lang="en-US" sz="1200" dirty="0">
                <a:solidFill>
                  <a:schemeClr val="bg1">
                    <a:lumMod val="50000"/>
                  </a:schemeClr>
                </a:solidFill>
                <a:latin typeface="Courier New" panose="02070309020205020404" pitchFamily="49" charset="0"/>
              </a:rPr>
              <a:t>[</a:t>
            </a:r>
            <a:endParaRPr lang="en-US" sz="1600" dirty="0">
              <a:solidFill>
                <a:schemeClr val="bg1">
                  <a:lumMod val="50000"/>
                </a:schemeClr>
              </a:solid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endParaRPr lang="en-US" sz="1800" dirty="0">
              <a:solidFill>
                <a:schemeClr val="bg1">
                  <a:lumMod val="50000"/>
                </a:schemeClr>
              </a:solid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"context": "&lt;context&gt;",</a:t>
            </a:r>
            <a:endParaRPr lang="en-US" sz="100" dirty="0">
              <a:solidFill>
                <a:schemeClr val="bg1">
                  <a:lumMod val="50000"/>
                </a:schemeClr>
              </a:solidFill>
            </a:endParaRPr>
          </a:p>
          <a:p>
            <a:pPr marL="0" indent="0">
              <a:spcBef>
                <a:spcPts val="0"/>
              </a:spcBef>
              <a:buFont typeface="Arial" panose="020B0604020202020204" pitchFamily="34" charset="0"/>
              <a:buNone/>
            </a:pPr>
            <a:r>
              <a:rPr lang="en-US" sz="100" dirty="0">
                <a:solidFill>
                  <a:srgbClr val="3B3B3B"/>
                </a:solidFill>
                <a:latin typeface="Courier New" panose="02070309020205020404" pitchFamily="49" charset="0"/>
              </a:rPr>
              <a:t>                    </a:t>
            </a:r>
            <a:r>
              <a:rPr lang="en-US" sz="100" dirty="0">
                <a:noFill/>
                <a:latin typeface="Courier New" panose="02070309020205020404" pitchFamily="49" charset="0"/>
              </a:rPr>
              <a:t>"</a:t>
            </a:r>
            <a:r>
              <a:rPr lang="en-US" sz="100" dirty="0" err="1">
                <a:noFill/>
                <a:latin typeface="Courier New" panose="02070309020205020404" pitchFamily="49" charset="0"/>
              </a:rPr>
              <a:t>qas</a:t>
            </a: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"question": "&lt;question&gt;",</a:t>
            </a:r>
            <a:endParaRPr lang="en-US" sz="100" dirty="0">
              <a:solidFill>
                <a:schemeClr val="bg1">
                  <a:lumMod val="50000"/>
                </a:schemeClr>
              </a:solidFill>
            </a:endParaRPr>
          </a:p>
          <a:p>
            <a:pPr marL="0" indent="0">
              <a:spcBef>
                <a:spcPts val="0"/>
              </a:spcBef>
              <a:buFont typeface="Arial" panose="020B0604020202020204" pitchFamily="34" charset="0"/>
              <a:buNone/>
            </a:pPr>
            <a:r>
              <a:rPr lang="en-US" sz="100" dirty="0">
                <a:noFill/>
                <a:latin typeface="Courier New" panose="02070309020205020404" pitchFamily="49" charset="0"/>
              </a:rPr>
              <a:t>                            "id": "&lt;</a:t>
            </a:r>
            <a:r>
              <a:rPr lang="en-US" sz="100" dirty="0" err="1">
                <a:noFill/>
                <a:latin typeface="Courier New" panose="02070309020205020404" pitchFamily="49" charset="0"/>
              </a:rPr>
              <a:t>uuid</a:t>
            </a:r>
            <a:r>
              <a:rPr lang="en-US" sz="100" dirty="0">
                <a:noFill/>
                <a:latin typeface="Courier New" panose="02070309020205020404" pitchFamily="49" charset="0"/>
              </a:rPr>
              <a:t>&gt;",</a:t>
            </a:r>
            <a:endParaRPr lang="en-US" sz="100" dirty="0">
              <a:noFill/>
            </a:endParaRPr>
          </a:p>
          <a:p>
            <a:pPr marL="0" indent="0">
              <a:spcBef>
                <a:spcPts val="0"/>
              </a:spcBef>
              <a:buNone/>
            </a:pPr>
            <a:r>
              <a:rPr lang="en-US" sz="12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400" dirty="0">
                <a:solidFill>
                  <a:schemeClr val="bg1">
                    <a:lumMod val="50000"/>
                  </a:schemeClr>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"answer</a:t>
            </a:r>
            <a:r>
              <a:rPr lang="en-US" sz="100" dirty="0">
                <a:noFill/>
                <a:latin typeface="Courier New" panose="02070309020205020404" pitchFamily="49" charset="0"/>
              </a:rPr>
              <a:t>s</a:t>
            </a:r>
            <a:r>
              <a:rPr lang="en-US" sz="1200" dirty="0">
                <a:solidFill>
                  <a:schemeClr val="bg1">
                    <a:lumMod val="50000"/>
                  </a:schemeClr>
                </a:solidFill>
                <a:latin typeface="Courier New" panose="02070309020205020404" pitchFamily="49" charset="0"/>
              </a:rPr>
              <a:t>": </a:t>
            </a:r>
            <a:r>
              <a:rPr lang="en-US" sz="100" dirty="0">
                <a:noFill/>
                <a:latin typeface="Courier New" panose="02070309020205020404" pitchFamily="49" charset="0"/>
              </a:rPr>
              <a:t>[</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r>
              <a:rPr lang="en-US" sz="1100" dirty="0">
                <a:no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endParaRPr lang="en-US" sz="1600" dirty="0">
              <a:solidFill>
                <a:schemeClr val="bg1">
                  <a:lumMod val="50000"/>
                </a:schemeClr>
              </a:solidFill>
            </a:endParaRPr>
          </a:p>
          <a:p>
            <a:pPr marL="0" indent="0">
              <a:spcBef>
                <a:spcPts val="0"/>
              </a:spcBef>
              <a:buFont typeface="Arial" panose="020B0604020202020204" pitchFamily="34" charset="0"/>
              <a:buNone/>
            </a:pPr>
            <a:r>
              <a:rPr lang="en-US" sz="4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4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"text": "&lt;answer&gt;",</a:t>
            </a:r>
            <a:endParaRPr lang="en-US" sz="1600" dirty="0">
              <a:solidFill>
                <a:schemeClr val="bg1">
                  <a:lumMod val="50000"/>
                </a:schemeClr>
              </a:solidFill>
            </a:endParaRPr>
          </a:p>
          <a:p>
            <a:pPr marL="0" indent="0">
              <a:spcBef>
                <a:spcPts val="0"/>
              </a:spcBef>
              <a:buFont typeface="Arial" panose="020B0604020202020204" pitchFamily="34" charset="0"/>
              <a:buNone/>
            </a:pPr>
            <a:r>
              <a:rPr lang="en-US" sz="700" dirty="0">
                <a:solidFill>
                  <a:srgbClr val="3B3B3B"/>
                </a:solidFill>
                <a:latin typeface="Courier New" panose="02070309020205020404" pitchFamily="49" charset="0"/>
              </a:rPr>
              <a:t>       </a:t>
            </a:r>
            <a:r>
              <a:rPr lang="en-US" sz="8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1000" dirty="0">
                <a:solidFill>
                  <a:srgbClr val="3B3B3B"/>
                </a:solidFill>
                <a:latin typeface="Courier New" panose="02070309020205020404" pitchFamily="49" charset="0"/>
              </a:rPr>
              <a:t>         </a:t>
            </a:r>
            <a:r>
              <a:rPr lang="en-US" sz="700" dirty="0">
                <a:solidFill>
                  <a:srgbClr val="3B3B3B"/>
                </a:solidFill>
                <a:latin typeface="Courier New" panose="02070309020205020404" pitchFamily="49" charset="0"/>
              </a:rPr>
              <a:t>     </a:t>
            </a:r>
            <a:r>
              <a:rPr lang="en-US" sz="6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r>
              <a:rPr lang="en-US" sz="1200" dirty="0" err="1">
                <a:solidFill>
                  <a:schemeClr val="bg1">
                    <a:lumMod val="50000"/>
                  </a:schemeClr>
                </a:solidFill>
                <a:latin typeface="Courier New" panose="02070309020205020404" pitchFamily="49" charset="0"/>
              </a:rPr>
              <a:t>answer_start</a:t>
            </a:r>
            <a:r>
              <a:rPr lang="en-US" sz="1200" dirty="0">
                <a:solidFill>
                  <a:schemeClr val="bg1">
                    <a:lumMod val="50000"/>
                  </a:schemeClr>
                </a:solidFill>
                <a:latin typeface="Courier New" panose="02070309020205020404" pitchFamily="49" charset="0"/>
              </a:rPr>
              <a:t>": &lt;offset&gt;</a:t>
            </a:r>
            <a:endParaRPr lang="en-US" sz="1800" dirty="0">
              <a:solidFill>
                <a:schemeClr val="bg1">
                  <a:lumMod val="50000"/>
                </a:schemeClr>
              </a:solid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300" dirty="0">
                <a:solidFill>
                  <a:srgbClr val="3B3B3B"/>
                </a:solidFill>
                <a:latin typeface="Courier New" panose="02070309020205020404" pitchFamily="49" charset="0"/>
              </a:rPr>
              <a:t>   </a:t>
            </a:r>
            <a:r>
              <a:rPr lang="en-US" sz="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endParaRPr lang="en-US" sz="100" dirty="0">
              <a:solidFill>
                <a:schemeClr val="bg1">
                  <a:lumMod val="50000"/>
                </a:schemeClr>
              </a:solid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answers</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question-answer pairs</a:t>
            </a:r>
            <a:endParaRPr lang="en-US" sz="100" dirty="0">
              <a:noFill/>
            </a:endParaRPr>
          </a:p>
          <a:p>
            <a:pPr marL="0" indent="0">
              <a:spcBef>
                <a:spcPts val="0"/>
              </a:spcBef>
              <a:buFont typeface="Arial" panose="020B0604020202020204" pitchFamily="34" charset="0"/>
              <a:buNone/>
            </a:pPr>
            <a:r>
              <a:rPr lang="en-US" sz="100" dirty="0">
                <a:noFill/>
                <a:latin typeface="Courier New" panose="02070309020205020404" pitchFamily="49" charset="0"/>
              </a:rPr>
              <a:t>                    ]</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endParaRPr lang="en-US" sz="100" dirty="0">
              <a:solidFill>
                <a:schemeClr val="bg1">
                  <a:lumMod val="50000"/>
                </a:schemeClr>
              </a:solidFill>
            </a:endParaRPr>
          </a:p>
          <a:p>
            <a:pPr marL="0" indent="0">
              <a:spcBef>
                <a:spcPts val="0"/>
              </a:spcBef>
              <a:buFont typeface="Arial" panose="020B0604020202020204" pitchFamily="34" charset="0"/>
              <a:buNone/>
            </a:pPr>
            <a:r>
              <a:rPr lang="en-US" sz="100" dirty="0">
                <a:noFill/>
                <a:latin typeface="Courier New" panose="02070309020205020404" pitchFamily="49" charset="0"/>
              </a:rPr>
              <a:t>                // more paragraphs</a:t>
            </a:r>
            <a:endParaRPr lang="en-US" sz="100" dirty="0">
              <a:no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400" dirty="0">
                <a:solidFill>
                  <a:srgbClr val="3B3B3B"/>
                </a:solidFill>
                <a:latin typeface="Courier New" panose="02070309020205020404" pitchFamily="49" charset="0"/>
              </a:rPr>
              <a:t> </a:t>
            </a:r>
            <a:r>
              <a:rPr lang="en-US" sz="105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00" dirty="0">
                <a:solidFill>
                  <a:srgbClr val="3B3B3B"/>
                </a:solidFill>
                <a:latin typeface="Courier New" panose="02070309020205020404" pitchFamily="49" charset="0"/>
              </a:rPr>
              <a:t>  </a:t>
            </a:r>
            <a:r>
              <a:rPr lang="en-US" sz="1100" dirty="0">
                <a:solidFill>
                  <a:srgbClr val="3B3B3B"/>
                </a:solidFill>
                <a:latin typeface="Courier New" panose="02070309020205020404" pitchFamily="49" charset="0"/>
              </a:rPr>
              <a:t>  </a:t>
            </a:r>
            <a:r>
              <a:rPr lang="en-US" sz="1200" dirty="0">
                <a:solidFill>
                  <a:srgbClr val="3B3B3B"/>
                </a:solidFill>
                <a:latin typeface="Courier New" panose="02070309020205020404" pitchFamily="49" charset="0"/>
              </a:rPr>
              <a:t> </a:t>
            </a:r>
            <a:r>
              <a:rPr lang="en-US" sz="1200" dirty="0">
                <a:solidFill>
                  <a:schemeClr val="bg1">
                    <a:lumMod val="50000"/>
                  </a:schemeClr>
                </a:solidFill>
                <a:latin typeface="Courier New" panose="02070309020205020404" pitchFamily="49" charset="0"/>
              </a:rPr>
              <a:t>]</a:t>
            </a:r>
            <a:endParaRPr lang="en-US" sz="1800" dirty="0">
              <a:solidFill>
                <a:schemeClr val="bg1">
                  <a:lumMod val="50000"/>
                </a:schemeClr>
              </a:solidFill>
            </a:endParaRPr>
          </a:p>
          <a:p>
            <a:pPr marL="0" indent="0">
              <a:spcBef>
                <a:spcPts val="0"/>
              </a:spcBef>
              <a:buFont typeface="Arial" panose="020B0604020202020204" pitchFamily="34" charset="0"/>
              <a:buNone/>
            </a:pPr>
            <a:r>
              <a:rPr lang="en-US" sz="1100" dirty="0">
                <a:solidFill>
                  <a:srgbClr val="3B3B3B"/>
                </a:solidFill>
                <a:latin typeface="Courier New" panose="02070309020205020404" pitchFamily="49" charset="0"/>
              </a:rPr>
              <a:t>       </a:t>
            </a: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 more articles/data blocks</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    ]</a:t>
            </a:r>
            <a:endParaRPr lang="en-US" sz="1600" dirty="0">
              <a:noFill/>
            </a:endParaRPr>
          </a:p>
          <a:p>
            <a:pPr marL="0" indent="0">
              <a:spcBef>
                <a:spcPts val="0"/>
              </a:spcBef>
              <a:buFont typeface="Arial" panose="020B0604020202020204" pitchFamily="34" charset="0"/>
              <a:buNone/>
            </a:pPr>
            <a:r>
              <a:rPr lang="en-US" sz="1100" dirty="0">
                <a:noFill/>
                <a:latin typeface="Courier New" panose="02070309020205020404" pitchFamily="49" charset="0"/>
              </a:rPr>
              <a:t>}</a:t>
            </a:r>
            <a:endParaRPr lang="en-US" sz="1600" dirty="0">
              <a:noFill/>
            </a:endParaRPr>
          </a:p>
          <a:p>
            <a:pPr marL="0" indent="0">
              <a:buFont typeface="Arial" panose="020B0604020202020204" pitchFamily="34" charset="0"/>
              <a:buNone/>
            </a:pPr>
            <a:endParaRPr lang="en-US" sz="1600" dirty="0"/>
          </a:p>
        </p:txBody>
      </p:sp>
      <p:sp>
        <p:nvSpPr>
          <p:cNvPr id="7" name="TextBox 6">
            <a:extLst>
              <a:ext uri="{FF2B5EF4-FFF2-40B4-BE49-F238E27FC236}">
                <a16:creationId xmlns:a16="http://schemas.microsoft.com/office/drawing/2014/main" id="{01426A43-2FC0-D572-B65F-3EF2D34C5F64}"/>
              </a:ext>
            </a:extLst>
          </p:cNvPr>
          <p:cNvSpPr txBox="1"/>
          <p:nvPr/>
        </p:nvSpPr>
        <p:spPr>
          <a:xfrm>
            <a:off x="910625" y="1801028"/>
            <a:ext cx="6093228" cy="369332"/>
          </a:xfrm>
          <a:prstGeom prst="rect">
            <a:avLst/>
          </a:prstGeom>
          <a:noFill/>
        </p:spPr>
        <p:txBody>
          <a:bodyPr wrap="square">
            <a:spAutoFit/>
          </a:bodyPr>
          <a:lstStyle/>
          <a:p>
            <a:pPr rtl="0">
              <a:spcBef>
                <a:spcPts val="0"/>
              </a:spcBef>
              <a:spcAft>
                <a:spcPts val="0"/>
              </a:spcAft>
            </a:pPr>
            <a:r>
              <a:rPr lang="en-US" b="1" i="0" u="none" strike="noStrike" dirty="0" err="1">
                <a:solidFill>
                  <a:schemeClr val="bg1">
                    <a:lumMod val="50000"/>
                  </a:schemeClr>
                </a:solidFill>
                <a:effectLst/>
                <a:latin typeface="Arial" panose="020B0604020202020204" pitchFamily="34" charset="0"/>
              </a:rPr>
              <a:t>AraBERT</a:t>
            </a:r>
            <a:r>
              <a:rPr lang="en-US" b="1" i="0" u="none" strike="noStrike" dirty="0">
                <a:solidFill>
                  <a:schemeClr val="bg1">
                    <a:lumMod val="50000"/>
                  </a:schemeClr>
                </a:solidFill>
                <a:effectLst/>
                <a:latin typeface="Arial" panose="020B0604020202020204" pitchFamily="34" charset="0"/>
              </a:rPr>
              <a:t>, </a:t>
            </a:r>
            <a:r>
              <a:rPr lang="en-US" b="1" i="0" u="none" strike="noStrike" dirty="0" err="1">
                <a:solidFill>
                  <a:schemeClr val="bg1">
                    <a:lumMod val="50000"/>
                  </a:schemeClr>
                </a:solidFill>
                <a:effectLst/>
                <a:latin typeface="Arial" panose="020B0604020202020204" pitchFamily="34" charset="0"/>
              </a:rPr>
              <a:t>AraELECTRA</a:t>
            </a:r>
            <a:endParaRPr lang="en-US" sz="1200" b="1" dirty="0">
              <a:solidFill>
                <a:schemeClr val="bg1">
                  <a:lumMod val="50000"/>
                </a:schemeClr>
              </a:solidFill>
              <a:effectLst/>
            </a:endParaRPr>
          </a:p>
        </p:txBody>
      </p:sp>
      <p:sp>
        <p:nvSpPr>
          <p:cNvPr id="18" name="Title 1">
            <a:extLst>
              <a:ext uri="{FF2B5EF4-FFF2-40B4-BE49-F238E27FC236}">
                <a16:creationId xmlns:a16="http://schemas.microsoft.com/office/drawing/2014/main" id="{D579994D-755A-8E52-E4C9-9D94EF0D6F65}"/>
              </a:ext>
            </a:extLst>
          </p:cNvPr>
          <p:cNvSpPr txBox="1">
            <a:spLocks/>
          </p:cNvSpPr>
          <p:nvPr/>
        </p:nvSpPr>
        <p:spPr>
          <a:xfrm>
            <a:off x="939799" y="889211"/>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solidFill>
                  <a:schemeClr val="bg1">
                    <a:lumMod val="50000"/>
                  </a:schemeClr>
                </a:solidFill>
              </a:rPr>
              <a:t>Question Answering</a:t>
            </a:r>
          </a:p>
        </p:txBody>
      </p:sp>
      <p:sp>
        <p:nvSpPr>
          <p:cNvPr id="8" name="TextBox 7">
            <a:extLst>
              <a:ext uri="{FF2B5EF4-FFF2-40B4-BE49-F238E27FC236}">
                <a16:creationId xmlns:a16="http://schemas.microsoft.com/office/drawing/2014/main" id="{E2FBB3D2-C6DF-2F88-26DA-781D1DC223A2}"/>
              </a:ext>
            </a:extLst>
          </p:cNvPr>
          <p:cNvSpPr txBox="1"/>
          <p:nvPr/>
        </p:nvSpPr>
        <p:spPr>
          <a:xfrm>
            <a:off x="7814912" y="1770548"/>
            <a:ext cx="6093228" cy="369332"/>
          </a:xfrm>
          <a:prstGeom prst="rect">
            <a:avLst/>
          </a:prstGeom>
          <a:noFill/>
        </p:spPr>
        <p:txBody>
          <a:bodyPr wrap="square">
            <a:spAutoFit/>
          </a:bodyPr>
          <a:lstStyle/>
          <a:p>
            <a:pPr rtl="0">
              <a:spcBef>
                <a:spcPts val="0"/>
              </a:spcBef>
              <a:spcAft>
                <a:spcPts val="0"/>
              </a:spcAft>
            </a:pPr>
            <a:r>
              <a:rPr lang="en-US" b="1" i="0" u="none" strike="noStrike" dirty="0">
                <a:solidFill>
                  <a:schemeClr val="bg1">
                    <a:lumMod val="50000"/>
                  </a:schemeClr>
                </a:solidFill>
                <a:effectLst/>
                <a:latin typeface="Arial" panose="020B0604020202020204" pitchFamily="34" charset="0"/>
              </a:rPr>
              <a:t>AraT5 + AraGPT2</a:t>
            </a:r>
          </a:p>
        </p:txBody>
      </p:sp>
      <p:sp>
        <p:nvSpPr>
          <p:cNvPr id="9" name="Content Placeholder 2">
            <a:extLst>
              <a:ext uri="{FF2B5EF4-FFF2-40B4-BE49-F238E27FC236}">
                <a16:creationId xmlns:a16="http://schemas.microsoft.com/office/drawing/2014/main" id="{5A6C6D86-6C1D-7417-5260-909A0C2BD1A8}"/>
              </a:ext>
            </a:extLst>
          </p:cNvPr>
          <p:cNvSpPr txBox="1">
            <a:spLocks/>
          </p:cNvSpPr>
          <p:nvPr/>
        </p:nvSpPr>
        <p:spPr>
          <a:xfrm>
            <a:off x="5655195" y="2161001"/>
            <a:ext cx="8128800" cy="1047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1200" b="0" i="0" u="none" strike="noStrike" dirty="0">
                <a:solidFill>
                  <a:schemeClr val="bg1">
                    <a:lumMod val="50000"/>
                  </a:schemeClr>
                </a:solidFill>
                <a:effectLst/>
                <a:latin typeface="Courier New" panose="02070309020205020404" pitchFamily="49" charset="0"/>
              </a:rPr>
              <a:t>[</a:t>
            </a:r>
            <a:endParaRPr lang="en-US" sz="1000" b="0" dirty="0">
              <a:solidFill>
                <a:schemeClr val="bg1">
                  <a:lumMod val="50000"/>
                </a:schemeClr>
              </a:solidFill>
              <a:effectLst/>
            </a:endParaRPr>
          </a:p>
          <a:p>
            <a:pPr marL="0" indent="0" rtl="0">
              <a:spcBef>
                <a:spcPts val="0"/>
              </a:spcBef>
              <a:spcAft>
                <a:spcPts val="0"/>
              </a:spcAft>
              <a:buNone/>
            </a:pPr>
            <a:r>
              <a:rPr lang="en-US" sz="1200" b="0" i="0" u="none" strike="noStrike" dirty="0">
                <a:solidFill>
                  <a:schemeClr val="bg1">
                    <a:lumMod val="50000"/>
                  </a:schemeClr>
                </a:solidFill>
                <a:effectLst/>
                <a:latin typeface="Courier New" panose="02070309020205020404" pitchFamily="49" charset="0"/>
              </a:rPr>
              <a:t>    "context: &lt;context&gt; question: &lt;question&gt; answer: &lt;answer&gt;", ...</a:t>
            </a:r>
            <a:endParaRPr lang="en-US" sz="1000" b="0" dirty="0">
              <a:solidFill>
                <a:schemeClr val="bg1">
                  <a:lumMod val="50000"/>
                </a:schemeClr>
              </a:solidFill>
              <a:effectLst/>
            </a:endParaRPr>
          </a:p>
          <a:p>
            <a:pPr marL="0" indent="0" rtl="0">
              <a:spcBef>
                <a:spcPts val="0"/>
              </a:spcBef>
              <a:spcAft>
                <a:spcPts val="0"/>
              </a:spcAft>
              <a:buNone/>
            </a:pPr>
            <a:r>
              <a:rPr lang="en-US" sz="1200" b="0" i="0" u="none" strike="noStrike" dirty="0">
                <a:solidFill>
                  <a:schemeClr val="bg1">
                    <a:lumMod val="50000"/>
                  </a:schemeClr>
                </a:solidFill>
                <a:effectLst/>
                <a:latin typeface="Courier New" panose="02070309020205020404" pitchFamily="49" charset="0"/>
              </a:rPr>
              <a:t>]</a:t>
            </a:r>
            <a:endParaRPr lang="en-US" sz="1000" b="0" dirty="0">
              <a:solidFill>
                <a:schemeClr val="bg1">
                  <a:lumMod val="50000"/>
                </a:schemeClr>
              </a:solidFill>
              <a:effectLst/>
            </a:endParaRPr>
          </a:p>
          <a:p>
            <a:pPr marL="0" indent="0">
              <a:buFont typeface="Arial" panose="020B0604020202020204" pitchFamily="34" charset="0"/>
              <a:buNone/>
            </a:pPr>
            <a:endParaRPr lang="en-US" sz="1800" dirty="0">
              <a:solidFill>
                <a:schemeClr val="bg1">
                  <a:lumMod val="50000"/>
                </a:schemeClr>
              </a:solidFill>
            </a:endParaRPr>
          </a:p>
        </p:txBody>
      </p:sp>
      <p:sp>
        <p:nvSpPr>
          <p:cNvPr id="14" name="Title 1">
            <a:extLst>
              <a:ext uri="{FF2B5EF4-FFF2-40B4-BE49-F238E27FC236}">
                <a16:creationId xmlns:a16="http://schemas.microsoft.com/office/drawing/2014/main" id="{09E617E4-A108-1098-FF8D-900A5CECF78B}"/>
              </a:ext>
            </a:extLst>
          </p:cNvPr>
          <p:cNvSpPr txBox="1">
            <a:spLocks/>
          </p:cNvSpPr>
          <p:nvPr/>
        </p:nvSpPr>
        <p:spPr>
          <a:xfrm>
            <a:off x="939799" y="3766288"/>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Arial" panose="020B0604020202020204" pitchFamily="34" charset="0"/>
              <a:buChar char="•"/>
            </a:pPr>
            <a:r>
              <a:rPr lang="en-US" sz="2800" dirty="0">
                <a:solidFill>
                  <a:schemeClr val="accent1">
                    <a:lumMod val="75000"/>
                  </a:schemeClr>
                </a:solidFill>
              </a:rPr>
              <a:t>Question Generation</a:t>
            </a:r>
          </a:p>
        </p:txBody>
      </p:sp>
      <p:sp>
        <p:nvSpPr>
          <p:cNvPr id="15" name="TextBox 14">
            <a:extLst>
              <a:ext uri="{FF2B5EF4-FFF2-40B4-BE49-F238E27FC236}">
                <a16:creationId xmlns:a16="http://schemas.microsoft.com/office/drawing/2014/main" id="{FFE95A7C-0E4B-A40C-55B3-E1F4FFE13839}"/>
              </a:ext>
            </a:extLst>
          </p:cNvPr>
          <p:cNvSpPr txBox="1"/>
          <p:nvPr/>
        </p:nvSpPr>
        <p:spPr>
          <a:xfrm>
            <a:off x="4339625" y="4654198"/>
            <a:ext cx="6093228" cy="400110"/>
          </a:xfrm>
          <a:prstGeom prst="rect">
            <a:avLst/>
          </a:prstGeom>
          <a:noFill/>
        </p:spPr>
        <p:txBody>
          <a:bodyPr wrap="square">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AraT5 + AraGPT2</a:t>
            </a:r>
            <a:r>
              <a:rPr lang="en-US" sz="2000" b="1" i="0" u="none" strike="noStrike" dirty="0">
                <a:noFill/>
                <a:effectLst/>
                <a:latin typeface="Arial" panose="020B0604020202020204" pitchFamily="34" charset="0"/>
              </a:rPr>
              <a:t>s</a:t>
            </a:r>
          </a:p>
        </p:txBody>
      </p:sp>
      <p:sp>
        <p:nvSpPr>
          <p:cNvPr id="16" name="Content Placeholder 2">
            <a:extLst>
              <a:ext uri="{FF2B5EF4-FFF2-40B4-BE49-F238E27FC236}">
                <a16:creationId xmlns:a16="http://schemas.microsoft.com/office/drawing/2014/main" id="{C790BCAE-B8D6-8026-7508-F4198A39D025}"/>
              </a:ext>
            </a:extLst>
          </p:cNvPr>
          <p:cNvSpPr txBox="1">
            <a:spLocks/>
          </p:cNvSpPr>
          <p:nvPr/>
        </p:nvSpPr>
        <p:spPr>
          <a:xfrm>
            <a:off x="1790261" y="4803943"/>
            <a:ext cx="8528018" cy="10470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br>
              <a:rPr lang="fr-FR" sz="2000" b="0" dirty="0">
                <a:effectLst/>
              </a:rPr>
            </a:br>
            <a:r>
              <a:rPr lang="fr-FR" sz="2000" b="0" i="0" u="none" strike="noStrike" dirty="0">
                <a:solidFill>
                  <a:srgbClr val="3B3B3B"/>
                </a:solidFill>
                <a:effectLst/>
                <a:latin typeface="Courier New" panose="02070309020205020404" pitchFamily="49" charset="0"/>
              </a:rPr>
              <a:t>[</a:t>
            </a:r>
            <a:endParaRPr lang="fr-FR" sz="2000" b="0" dirty="0">
              <a:effectLst/>
            </a:endParaRPr>
          </a:p>
          <a:p>
            <a:pPr marL="0" indent="0" rtl="0">
              <a:spcBef>
                <a:spcPts val="0"/>
              </a:spcBef>
              <a:spcAft>
                <a:spcPts val="0"/>
              </a:spcAft>
              <a:buNone/>
            </a:pPr>
            <a:r>
              <a:rPr lang="fr-FR" sz="2000" b="0" i="0" u="none" strike="noStrike" dirty="0">
                <a:solidFill>
                  <a:srgbClr val="3B3B3B"/>
                </a:solidFill>
                <a:effectLst/>
                <a:latin typeface="Courier New" panose="02070309020205020404" pitchFamily="49" charset="0"/>
              </a:rPr>
              <a:t>    </a:t>
            </a:r>
            <a:r>
              <a:rPr lang="fr-FR" sz="2000" b="0" i="0" u="none" strike="noStrike" dirty="0">
                <a:solidFill>
                  <a:srgbClr val="A31515"/>
                </a:solidFill>
                <a:effectLst/>
                <a:latin typeface="Courier New" panose="02070309020205020404" pitchFamily="49" charset="0"/>
              </a:rPr>
              <a:t>"</a:t>
            </a:r>
            <a:r>
              <a:rPr lang="fr-FR" sz="2000" b="0" i="0" u="none" strike="noStrike" dirty="0" err="1">
                <a:solidFill>
                  <a:srgbClr val="A31515"/>
                </a:solidFill>
                <a:effectLst/>
                <a:latin typeface="Courier New" panose="02070309020205020404" pitchFamily="49" charset="0"/>
              </a:rPr>
              <a:t>context</a:t>
            </a:r>
            <a:r>
              <a:rPr lang="fr-FR" sz="2000" b="0" i="0" u="none" strike="noStrike" dirty="0">
                <a:solidFill>
                  <a:srgbClr val="A31515"/>
                </a:solidFill>
                <a:effectLst/>
                <a:latin typeface="Courier New" panose="02070309020205020404" pitchFamily="49" charset="0"/>
              </a:rPr>
              <a:t>: &lt;</a:t>
            </a:r>
            <a:r>
              <a:rPr lang="fr-FR" sz="2000" b="0" i="0" u="none" strike="noStrike" dirty="0" err="1">
                <a:solidFill>
                  <a:srgbClr val="A31515"/>
                </a:solidFill>
                <a:effectLst/>
                <a:latin typeface="Courier New" panose="02070309020205020404" pitchFamily="49" charset="0"/>
              </a:rPr>
              <a:t>context</a:t>
            </a:r>
            <a:r>
              <a:rPr lang="fr-FR" sz="2000" b="0" i="0" u="none" strike="noStrike" dirty="0">
                <a:solidFill>
                  <a:srgbClr val="A31515"/>
                </a:solidFill>
                <a:effectLst/>
                <a:latin typeface="Courier New" panose="02070309020205020404" pitchFamily="49" charset="0"/>
              </a:rPr>
              <a:t>&gt; question: &lt;question&gt;"</a:t>
            </a:r>
            <a:r>
              <a:rPr lang="fr-FR" sz="2000" b="0" i="0" u="none" strike="noStrike" dirty="0">
                <a:solidFill>
                  <a:srgbClr val="3B3B3B"/>
                </a:solidFill>
                <a:effectLst/>
                <a:latin typeface="Courier New" panose="02070309020205020404" pitchFamily="49" charset="0"/>
              </a:rPr>
              <a:t>, </a:t>
            </a:r>
            <a:r>
              <a:rPr lang="fr-FR" sz="2000" b="0" i="0" u="none" strike="noStrike" dirty="0">
                <a:solidFill>
                  <a:srgbClr val="CD3131"/>
                </a:solidFill>
                <a:effectLst/>
                <a:latin typeface="Courier New" panose="02070309020205020404" pitchFamily="49" charset="0"/>
              </a:rPr>
              <a:t>...</a:t>
            </a:r>
            <a:endParaRPr lang="fr-FR" sz="2000" b="0" dirty="0">
              <a:effectLst/>
            </a:endParaRPr>
          </a:p>
          <a:p>
            <a:pPr marL="0" indent="0" rtl="0">
              <a:spcBef>
                <a:spcPts val="0"/>
              </a:spcBef>
              <a:spcAft>
                <a:spcPts val="0"/>
              </a:spcAft>
              <a:buNone/>
            </a:pPr>
            <a:r>
              <a:rPr lang="fr-FR" sz="2000" b="0" i="0" u="none" strike="noStrike" dirty="0">
                <a:solidFill>
                  <a:srgbClr val="3B3B3B"/>
                </a:solidFill>
                <a:effectLst/>
                <a:latin typeface="Courier New" panose="02070309020205020404" pitchFamily="49" charset="0"/>
              </a:rPr>
              <a:t>]</a:t>
            </a:r>
            <a:endParaRPr lang="fr-FR" sz="2000" b="0" dirty="0">
              <a:effectLst/>
            </a:endParaRPr>
          </a:p>
        </p:txBody>
      </p:sp>
    </p:spTree>
    <p:extLst>
      <p:ext uri="{BB962C8B-B14F-4D97-AF65-F5344CB8AC3E}">
        <p14:creationId xmlns:p14="http://schemas.microsoft.com/office/powerpoint/2010/main" val="3477187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21510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noFill/>
              </a:rPr>
              <a:t>Post </a:t>
            </a:r>
            <a:r>
              <a:rPr lang="en-US" b="1" dirty="0">
                <a:solidFill>
                  <a:schemeClr val="accent1">
                    <a:lumMod val="75000"/>
                  </a:schemeClr>
                </a:solidFill>
              </a:rPr>
              <a:t>Fine-Tuning Process</a:t>
            </a:r>
          </a:p>
        </p:txBody>
      </p:sp>
      <p:pic>
        <p:nvPicPr>
          <p:cNvPr id="17" name="Picture 6">
            <a:extLst>
              <a:ext uri="{FF2B5EF4-FFF2-40B4-BE49-F238E27FC236}">
                <a16:creationId xmlns:a16="http://schemas.microsoft.com/office/drawing/2014/main" id="{4DAE5BED-FDE6-1E06-D988-74B97A724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8" y="2787199"/>
            <a:ext cx="1760195" cy="10846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a:extLst>
              <a:ext uri="{FF2B5EF4-FFF2-40B4-BE49-F238E27FC236}">
                <a16:creationId xmlns:a16="http://schemas.microsoft.com/office/drawing/2014/main" id="{F78A8534-F710-DB8B-8B90-41563BA5A3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456"/>
          <a:stretch/>
        </p:blipFill>
        <p:spPr bwMode="auto">
          <a:xfrm>
            <a:off x="4558029" y="2358839"/>
            <a:ext cx="3595127" cy="12530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41416E34-C5D4-6B37-4D6A-277BB7A2D4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07707" y="2984084"/>
            <a:ext cx="2382042" cy="6908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726FCF7-999B-1375-EF44-08AFA5C2308B}"/>
              </a:ext>
            </a:extLst>
          </p:cNvPr>
          <p:cNvSpPr txBox="1"/>
          <p:nvPr/>
        </p:nvSpPr>
        <p:spPr>
          <a:xfrm>
            <a:off x="1527858" y="3028638"/>
            <a:ext cx="3209000" cy="646331"/>
          </a:xfrm>
          <a:prstGeom prst="rect">
            <a:avLst/>
          </a:prstGeom>
          <a:noFill/>
        </p:spPr>
        <p:txBody>
          <a:bodyPr wrap="square">
            <a:spAutoFit/>
          </a:bodyPr>
          <a:lstStyle/>
          <a:p>
            <a:pPr rtl="0">
              <a:spcBef>
                <a:spcPts val="0"/>
              </a:spcBef>
              <a:spcAft>
                <a:spcPts val="0"/>
              </a:spcAft>
            </a:pPr>
            <a:r>
              <a:rPr lang="en-US" sz="3600" b="1" i="0" u="none" strike="noStrike" dirty="0" err="1">
                <a:solidFill>
                  <a:srgbClr val="666666"/>
                </a:solidFill>
                <a:effectLst/>
                <a:latin typeface="Arial" panose="020B0604020202020204" pitchFamily="34" charset="0"/>
              </a:rPr>
              <a:t>Colab</a:t>
            </a:r>
            <a:r>
              <a:rPr lang="ar-JO" sz="3600" b="1" i="0" u="none" strike="noStrike" dirty="0">
                <a:solidFill>
                  <a:srgbClr val="666666"/>
                </a:solidFill>
                <a:effectLst/>
                <a:latin typeface="Arial" panose="020B0604020202020204" pitchFamily="34" charset="0"/>
              </a:rPr>
              <a:t> </a:t>
            </a:r>
            <a:r>
              <a:rPr lang="en-US" sz="3600" b="1" i="0" u="none" strike="noStrike" dirty="0">
                <a:solidFill>
                  <a:srgbClr val="666666"/>
                </a:solidFill>
                <a:effectLst/>
                <a:latin typeface="Arial" panose="020B0604020202020204" pitchFamily="34" charset="0"/>
              </a:rPr>
              <a:t>Pro</a:t>
            </a:r>
            <a:endParaRPr lang="en-US" sz="3600" dirty="0"/>
          </a:p>
        </p:txBody>
      </p:sp>
    </p:spTree>
    <p:extLst>
      <p:ext uri="{BB962C8B-B14F-4D97-AF65-F5344CB8AC3E}">
        <p14:creationId xmlns:p14="http://schemas.microsoft.com/office/powerpoint/2010/main" val="3999499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61341"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Post Fine-Tuning </a:t>
            </a:r>
            <a:r>
              <a:rPr lang="en-US"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549750" y="2766218"/>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accent1">
                    <a:lumMod val="75000"/>
                  </a:schemeClr>
                </a:solidFill>
              </a:rPr>
              <a:t>Attention Mask</a:t>
            </a:r>
          </a:p>
        </p:txBody>
      </p:sp>
    </p:spTree>
    <p:extLst>
      <p:ext uri="{BB962C8B-B14F-4D97-AF65-F5344CB8AC3E}">
        <p14:creationId xmlns:p14="http://schemas.microsoft.com/office/powerpoint/2010/main" val="3990119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CFB3-D4E7-3BCF-AA46-E999AD6BA531}"/>
              </a:ext>
            </a:extLst>
          </p:cNvPr>
          <p:cNvSpPr>
            <a:spLocks noGrp="1"/>
          </p:cNvSpPr>
          <p:nvPr>
            <p:ph type="ctrTitle"/>
          </p:nvPr>
        </p:nvSpPr>
        <p:spPr>
          <a:xfrm>
            <a:off x="838200" y="1"/>
            <a:ext cx="9829800" cy="932582"/>
          </a:xfrm>
        </p:spPr>
        <p:txBody>
          <a:bodyPr>
            <a:normAutofit/>
          </a:bodyPr>
          <a:lstStyle/>
          <a:p>
            <a:pPr algn="l"/>
            <a:r>
              <a:rPr lang="en-US" sz="2800" b="1" dirty="0" err="1">
                <a:solidFill>
                  <a:schemeClr val="bg1">
                    <a:lumMod val="65000"/>
                  </a:schemeClr>
                </a:solidFill>
              </a:rPr>
              <a:t>Q&amp;Arabic</a:t>
            </a:r>
            <a:endParaRPr lang="en-US" sz="2800" b="1" dirty="0">
              <a:solidFill>
                <a:schemeClr val="bg1">
                  <a:lumMod val="65000"/>
                </a:schemeClr>
              </a:solidFill>
            </a:endParaRPr>
          </a:p>
        </p:txBody>
      </p:sp>
      <p:sp>
        <p:nvSpPr>
          <p:cNvPr id="6" name="Title 1">
            <a:extLst>
              <a:ext uri="{FF2B5EF4-FFF2-40B4-BE49-F238E27FC236}">
                <a16:creationId xmlns:a16="http://schemas.microsoft.com/office/drawing/2014/main" id="{95380042-2B51-BE0F-EB4C-CC55F41F91ED}"/>
              </a:ext>
            </a:extLst>
          </p:cNvPr>
          <p:cNvSpPr txBox="1">
            <a:spLocks/>
          </p:cNvSpPr>
          <p:nvPr/>
        </p:nvSpPr>
        <p:spPr>
          <a:xfrm>
            <a:off x="838200" y="932583"/>
            <a:ext cx="10515600" cy="93193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solidFill>
                  <a:schemeClr val="accent1">
                    <a:lumMod val="75000"/>
                  </a:schemeClr>
                </a:solidFill>
              </a:rPr>
              <a:t>Meet Our Team</a:t>
            </a:r>
          </a:p>
        </p:txBody>
      </p:sp>
      <p:sp>
        <p:nvSpPr>
          <p:cNvPr id="7" name="Content Placeholder 2">
            <a:extLst>
              <a:ext uri="{FF2B5EF4-FFF2-40B4-BE49-F238E27FC236}">
                <a16:creationId xmlns:a16="http://schemas.microsoft.com/office/drawing/2014/main" id="{A9616162-D8F3-CD6D-0E22-4FC95C4BCE98}"/>
              </a:ext>
            </a:extLst>
          </p:cNvPr>
          <p:cNvSpPr txBox="1">
            <a:spLocks/>
          </p:cNvSpPr>
          <p:nvPr/>
        </p:nvSpPr>
        <p:spPr>
          <a:xfrm>
            <a:off x="732126" y="4879185"/>
            <a:ext cx="2673927" cy="481154"/>
          </a:xfrm>
          <a:prstGeom prst="rect">
            <a:avLst/>
          </a:prstGeom>
        </p:spPr>
        <p:txBody>
          <a:bodyPr vert="horz" lIns="91440" tIns="45720" rIns="91440" bIns="45720" numCol="1"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Karim Halayqa</a:t>
            </a:r>
            <a:endParaRPr lang="en-US" dirty="0"/>
          </a:p>
        </p:txBody>
      </p:sp>
      <p:sp>
        <p:nvSpPr>
          <p:cNvPr id="8" name="Content Placeholder 2">
            <a:extLst>
              <a:ext uri="{FF2B5EF4-FFF2-40B4-BE49-F238E27FC236}">
                <a16:creationId xmlns:a16="http://schemas.microsoft.com/office/drawing/2014/main" id="{F70B2389-E725-848D-1EBA-6AABD2463BED}"/>
              </a:ext>
            </a:extLst>
          </p:cNvPr>
          <p:cNvSpPr txBox="1">
            <a:spLocks/>
          </p:cNvSpPr>
          <p:nvPr/>
        </p:nvSpPr>
        <p:spPr>
          <a:xfrm>
            <a:off x="4759035" y="4879185"/>
            <a:ext cx="2673927" cy="48115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Obada Tahayna</a:t>
            </a:r>
          </a:p>
        </p:txBody>
      </p:sp>
      <p:sp>
        <p:nvSpPr>
          <p:cNvPr id="9" name="Content Placeholder 2">
            <a:extLst>
              <a:ext uri="{FF2B5EF4-FFF2-40B4-BE49-F238E27FC236}">
                <a16:creationId xmlns:a16="http://schemas.microsoft.com/office/drawing/2014/main" id="{3F97D1A9-7E44-BE79-C29D-876F43F50540}"/>
              </a:ext>
            </a:extLst>
          </p:cNvPr>
          <p:cNvSpPr txBox="1">
            <a:spLocks/>
          </p:cNvSpPr>
          <p:nvPr/>
        </p:nvSpPr>
        <p:spPr>
          <a:xfrm>
            <a:off x="8666883" y="4879185"/>
            <a:ext cx="2673927" cy="48115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Momen </a:t>
            </a:r>
            <a:r>
              <a:rPr lang="en-US" dirty="0" err="1"/>
              <a:t>Bazzar</a:t>
            </a:r>
            <a:endParaRPr lang="en-US" dirty="0"/>
          </a:p>
        </p:txBody>
      </p:sp>
      <p:sp>
        <p:nvSpPr>
          <p:cNvPr id="10" name="Content Placeholder 2">
            <a:extLst>
              <a:ext uri="{FF2B5EF4-FFF2-40B4-BE49-F238E27FC236}">
                <a16:creationId xmlns:a16="http://schemas.microsoft.com/office/drawing/2014/main" id="{B7DFA693-4405-C4F1-2294-1ED245D3F4A1}"/>
              </a:ext>
            </a:extLst>
          </p:cNvPr>
          <p:cNvSpPr txBox="1">
            <a:spLocks/>
          </p:cNvSpPr>
          <p:nvPr/>
        </p:nvSpPr>
        <p:spPr>
          <a:xfrm>
            <a:off x="3881002" y="5794955"/>
            <a:ext cx="4429992" cy="481154"/>
          </a:xfrm>
          <a:prstGeom prst="rect">
            <a:avLst/>
          </a:prstGeom>
        </p:spPr>
        <p:txBody>
          <a:bodyPr vert="horz" lIns="91440" tIns="45720" rIns="91440" bIns="45720" numCol="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chemeClr val="accent1">
                    <a:lumMod val="75000"/>
                  </a:schemeClr>
                </a:solidFill>
              </a:rPr>
              <a:t>Supervisor: </a:t>
            </a:r>
            <a:r>
              <a:rPr lang="en-US" dirty="0"/>
              <a:t>Dr. </a:t>
            </a:r>
            <a:r>
              <a:rPr lang="en-US" dirty="0" err="1"/>
              <a:t>Radi</a:t>
            </a:r>
            <a:r>
              <a:rPr lang="en-US" dirty="0"/>
              <a:t> </a:t>
            </a:r>
            <a:r>
              <a:rPr lang="en-US" dirty="0" err="1"/>
              <a:t>Jarrar</a:t>
            </a:r>
            <a:endParaRPr lang="en-US" dirty="0"/>
          </a:p>
        </p:txBody>
      </p:sp>
      <p:pic>
        <p:nvPicPr>
          <p:cNvPr id="11" name="Google Shape;70;p15">
            <a:extLst>
              <a:ext uri="{FF2B5EF4-FFF2-40B4-BE49-F238E27FC236}">
                <a16:creationId xmlns:a16="http://schemas.microsoft.com/office/drawing/2014/main" id="{DD257209-FA1F-B1A4-0A12-56AA0A6E7468}"/>
              </a:ext>
            </a:extLst>
          </p:cNvPr>
          <p:cNvPicPr preferRelativeResize="0"/>
          <p:nvPr/>
        </p:nvPicPr>
        <p:blipFill rotWithShape="1">
          <a:blip r:embed="rId2">
            <a:alphaModFix/>
          </a:blip>
          <a:srcRect l="17521" t="21194" r="25518" b="36083"/>
          <a:stretch/>
        </p:blipFill>
        <p:spPr>
          <a:xfrm>
            <a:off x="9051347" y="2435659"/>
            <a:ext cx="1905000" cy="1905000"/>
          </a:xfrm>
          <a:prstGeom prst="ellipse">
            <a:avLst/>
          </a:prstGeom>
          <a:noFill/>
          <a:ln>
            <a:noFill/>
          </a:ln>
          <a:effectLst>
            <a:outerShdw blurRad="57150" dist="19050" dir="5400000" algn="bl" rotWithShape="0">
              <a:srgbClr val="000000">
                <a:alpha val="50000"/>
              </a:srgbClr>
            </a:outerShdw>
          </a:effectLst>
        </p:spPr>
      </p:pic>
      <p:pic>
        <p:nvPicPr>
          <p:cNvPr id="12" name="Picture 11">
            <a:extLst>
              <a:ext uri="{FF2B5EF4-FFF2-40B4-BE49-F238E27FC236}">
                <a16:creationId xmlns:a16="http://schemas.microsoft.com/office/drawing/2014/main" id="{1FAA7C3C-3170-86D5-9DDB-DDFE473F3C32}"/>
              </a:ext>
            </a:extLst>
          </p:cNvPr>
          <p:cNvPicPr>
            <a:picLocks noChangeAspect="1"/>
          </p:cNvPicPr>
          <p:nvPr/>
        </p:nvPicPr>
        <p:blipFill>
          <a:blip r:embed="rId3"/>
          <a:stretch>
            <a:fillRect/>
          </a:stretch>
        </p:blipFill>
        <p:spPr>
          <a:xfrm>
            <a:off x="5086350" y="2435659"/>
            <a:ext cx="2019300" cy="2019300"/>
          </a:xfrm>
          <a:prstGeom prst="rect">
            <a:avLst/>
          </a:prstGeom>
        </p:spPr>
      </p:pic>
      <p:pic>
        <p:nvPicPr>
          <p:cNvPr id="13" name="Picture 12">
            <a:extLst>
              <a:ext uri="{FF2B5EF4-FFF2-40B4-BE49-F238E27FC236}">
                <a16:creationId xmlns:a16="http://schemas.microsoft.com/office/drawing/2014/main" id="{0BFD253E-D49F-9DEA-32B3-50F0FBB1FE83}"/>
              </a:ext>
            </a:extLst>
          </p:cNvPr>
          <p:cNvPicPr>
            <a:picLocks noChangeAspect="1"/>
          </p:cNvPicPr>
          <p:nvPr/>
        </p:nvPicPr>
        <p:blipFill>
          <a:blip r:embed="rId4"/>
          <a:stretch>
            <a:fillRect/>
          </a:stretch>
        </p:blipFill>
        <p:spPr>
          <a:xfrm>
            <a:off x="997528" y="2435659"/>
            <a:ext cx="2143125" cy="2143125"/>
          </a:xfrm>
          <a:prstGeom prst="rect">
            <a:avLst/>
          </a:prstGeom>
        </p:spPr>
      </p:pic>
    </p:spTree>
    <p:extLst>
      <p:ext uri="{BB962C8B-B14F-4D97-AF65-F5344CB8AC3E}">
        <p14:creationId xmlns:p14="http://schemas.microsoft.com/office/powerpoint/2010/main" val="3514582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4091518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highlight>
                  <a:srgbClr val="FFFF00"/>
                </a:highlight>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a:t>
            </a:r>
            <a:r>
              <a:rPr lang="ar-JO" sz="1800" dirty="0">
                <a:solidFill>
                  <a:srgbClr val="000000"/>
                </a:solidFill>
                <a:latin typeface="Arial" panose="020B0604020202020204" pitchFamily="34" charset="0"/>
              </a:rPr>
              <a:t>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747491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a:t>
            </a:r>
            <a:r>
              <a:rPr lang="ar-JO" sz="1800" dirty="0">
                <a:solidFill>
                  <a:srgbClr val="000000"/>
                </a:solidFill>
                <a:highlight>
                  <a:srgbClr val="FFFF00"/>
                </a:highlight>
                <a:latin typeface="Arial" panose="020B0604020202020204" pitchFamily="34" charset="0"/>
              </a:rPr>
              <a:t>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a:t>
            </a:r>
            <a:r>
              <a:rPr lang="ar-JO" sz="1800" dirty="0">
                <a:solidFill>
                  <a:srgbClr val="000000"/>
                </a:solidFill>
                <a:latin typeface="Arial" panose="020B0604020202020204" pitchFamily="34" charset="0"/>
              </a:rPr>
              <a:t>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440900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a:t>
            </a:r>
            <a:r>
              <a:rPr lang="ar-JO" sz="1800" dirty="0">
                <a:solidFill>
                  <a:srgbClr val="000000"/>
                </a:solidFill>
                <a:highlight>
                  <a:srgbClr val="FFFF00"/>
                </a:highlight>
                <a:latin typeface="Arial" panose="020B0604020202020204" pitchFamily="34" charset="0"/>
              </a:rPr>
              <a:t>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a:t>
            </a:r>
            <a:r>
              <a:rPr lang="ar-JO" sz="1800" dirty="0">
                <a:solidFill>
                  <a:srgbClr val="000000"/>
                </a:solidFill>
                <a:latin typeface="Arial" panose="020B0604020202020204" pitchFamily="34" charset="0"/>
              </a:rPr>
              <a:t>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73633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a:t>
            </a:r>
            <a:r>
              <a:rPr lang="ar-JO" sz="1800" dirty="0">
                <a:solidFill>
                  <a:srgbClr val="000000"/>
                </a:solidFill>
                <a:highlight>
                  <a:srgbClr val="FFFF00"/>
                </a:highlight>
                <a:latin typeface="Arial" panose="020B0604020202020204" pitchFamily="34" charset="0"/>
              </a:rPr>
              <a:t>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a:t>
            </a:r>
            <a:r>
              <a:rPr lang="ar-JO" sz="1800" dirty="0">
                <a:solidFill>
                  <a:srgbClr val="000000"/>
                </a:solidFill>
                <a:latin typeface="Arial" panose="020B0604020202020204" pitchFamily="34" charset="0"/>
              </a:rPr>
              <a:t>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067134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2" name="Title 1">
            <a:extLst>
              <a:ext uri="{FF2B5EF4-FFF2-40B4-BE49-F238E27FC236}">
                <a16:creationId xmlns:a16="http://schemas.microsoft.com/office/drawing/2014/main" id="{1F8C239D-47E8-6B33-DA51-547808195DE5}"/>
              </a:ext>
            </a:extLst>
          </p:cNvPr>
          <p:cNvSpPr txBox="1">
            <a:spLocks/>
          </p:cNvSpPr>
          <p:nvPr/>
        </p:nvSpPr>
        <p:spPr>
          <a:xfrm>
            <a:off x="85837" y="-29042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9F9F9F"/>
                </a:solidFill>
              </a:rPr>
              <a:t>Post Fine-Tuning </a:t>
            </a:r>
            <a:r>
              <a:rPr lang="en-US" sz="2800" b="1" dirty="0">
                <a:noFill/>
              </a:rPr>
              <a:t>Process</a:t>
            </a: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3184298" y="207812"/>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accent1">
                    <a:lumMod val="75000"/>
                  </a:schemeClr>
                </a:solidFill>
              </a:rPr>
              <a:t>Attention Mask</a:t>
            </a:r>
          </a:p>
        </p:txBody>
      </p:sp>
      <p:sp>
        <p:nvSpPr>
          <p:cNvPr id="7" name="Title 1">
            <a:extLst>
              <a:ext uri="{FF2B5EF4-FFF2-40B4-BE49-F238E27FC236}">
                <a16:creationId xmlns:a16="http://schemas.microsoft.com/office/drawing/2014/main" id="{F247788E-9193-B3A6-ADE9-BA729B772E0A}"/>
              </a:ext>
            </a:extLst>
          </p:cNvPr>
          <p:cNvSpPr txBox="1">
            <a:spLocks/>
          </p:cNvSpPr>
          <p:nvPr/>
        </p:nvSpPr>
        <p:spPr>
          <a:xfrm>
            <a:off x="-411532" y="706044"/>
            <a:ext cx="5463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chemeClr val="accent1">
                    <a:lumMod val="75000"/>
                  </a:schemeClr>
                </a:solidFill>
              </a:rPr>
              <a:t>Number of Questions: </a:t>
            </a:r>
            <a:r>
              <a:rPr lang="en-US" sz="2800" b="1" dirty="0">
                <a:solidFill>
                  <a:schemeClr val="accent1">
                    <a:lumMod val="75000"/>
                  </a:schemeClr>
                </a:solidFill>
              </a:rPr>
              <a:t>5</a:t>
            </a:r>
          </a:p>
        </p:txBody>
      </p:sp>
      <p:sp>
        <p:nvSpPr>
          <p:cNvPr id="8" name="Content Placeholder 2">
            <a:extLst>
              <a:ext uri="{FF2B5EF4-FFF2-40B4-BE49-F238E27FC236}">
                <a16:creationId xmlns:a16="http://schemas.microsoft.com/office/drawing/2014/main" id="{1C2FF541-11A1-3B07-F2F4-41849507D9D4}"/>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1">
              <a:spcBef>
                <a:spcPts val="0"/>
              </a:spcBef>
              <a:buFont typeface="Arial" panose="020B0604020202020204" pitchFamily="34" charset="0"/>
              <a:buNone/>
            </a:pPr>
            <a:r>
              <a:rPr lang="ar-JO" sz="1800" dirty="0">
                <a:solidFill>
                  <a:srgbClr val="000000"/>
                </a:solidFill>
                <a:latin typeface="Arial" panose="020B0604020202020204" pitchFamily="34" charset="0"/>
              </a:rPr>
              <a:t>في عام 1953، فتح الصف الجامعي الأول (التحضيري). وساهم أفراد العائلة في هذا الانتقال التدريجي؛ ففي عام 1954، انضمت إلى طاقم العمل سامية ابنة موسى، التي كانت قد عادت لتوّها وهي تحمل شهادة في إدارة الأعمال من جامعة ساوث ويسترن في ولاية تكساس الأميركية، وتولت مسؤولية المحاسبة، والتسجيل، والسكرتارية. وعلاوة على مهامها الإدارية، درّست مساقًا في إدارة الأعمال، وأشرفت على الأنشطة الرياضية للبنات. أما الابنة الثانية، ريما، التي تخرجت من الجامعة الأميركية في بيروت عام 1954 كذلك، فانضمت إلى الهيئة التدريسية لبيرزيت، فدرّست الموسيقى، وعلم النفس التربوي، واللغات، كما أشرفت على الأنشطة الثقافية. وبعد سنتين، انضم ابن موسى، حنا، وهو أيضًا خريج الجامعة الأمريكية في بيروت إلى الهيئة التدريسية مدرّسًا للفيزياء، كما ساعد في الإدارة وفي تطوير برنامج الكلية المتوسطة. مع حلول عام 1961، تمت إضافة منهاج السنة الثانية الجامعية. وقررت الإدارة أن مدرّسي الكلية يجب أن يكونوا حاصلين على شهادة البكالوريوس كحد أدنى، ونصفهم ينبغي أن يكونوا حاصلين على شهادة الماجستير. وتلقى معظم المدرّسين غير الجامعيين دورات تدريبية قصيرة لكي يتمكنوا من تولي وظائف إدارية في الكلية المتوسطة. وكانت عملية تطوير المدرسة إلى كلية متوسطة تقتضي توسيع المرافق القائمة، </a:t>
            </a:r>
            <a:r>
              <a:rPr lang="ar-JO" sz="1800" dirty="0">
                <a:solidFill>
                  <a:srgbClr val="000000"/>
                </a:solidFill>
                <a:highlight>
                  <a:srgbClr val="FFFF00"/>
                </a:highlight>
                <a:latin typeface="Arial" panose="020B0604020202020204" pitchFamily="34" charset="0"/>
              </a:rPr>
              <a:t>بما فيها الغرف الصفية، والمختبرات، والسكن، والمرافق الترفيهية والرياضية والمكتبة، ما اقتضى إلغاء الصفوف الابتدائية والثانوية بشكل تدريجي. واتضح أن هذا لن يكون كافيًا، فتضافرت الجهود لحيازة أرض في محيط بلدة بيرزيت في منطقة المرج غربي الحرم القديم، وذلك بهدف التوسع والتطوير المستقبليين، وهو الموقع الحالي لجامعة بيرزيت.</a:t>
            </a:r>
          </a:p>
          <a:p>
            <a:pPr marL="0" indent="0" algn="just" rtl="1">
              <a:spcBef>
                <a:spcPts val="0"/>
              </a:spcBef>
              <a:buFont typeface="Arial" panose="020B0604020202020204" pitchFamily="34" charset="0"/>
              <a:buNone/>
            </a:pPr>
            <a:endParaRPr lang="ar-JO" sz="18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633898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Operating Environments</a:t>
            </a:r>
          </a:p>
        </p:txBody>
      </p:sp>
      <p:pic>
        <p:nvPicPr>
          <p:cNvPr id="5" name="Picture 6">
            <a:extLst>
              <a:ext uri="{FF2B5EF4-FFF2-40B4-BE49-F238E27FC236}">
                <a16:creationId xmlns:a16="http://schemas.microsoft.com/office/drawing/2014/main" id="{F175E4F2-DA7C-7C94-15F4-E363FA200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654" y="2301474"/>
            <a:ext cx="1878676" cy="18114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692D2F2-ACBF-6C3E-73A3-37772C08D3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211" y="2819871"/>
            <a:ext cx="3703967" cy="12930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a:extLst>
              <a:ext uri="{FF2B5EF4-FFF2-40B4-BE49-F238E27FC236}">
                <a16:creationId xmlns:a16="http://schemas.microsoft.com/office/drawing/2014/main" id="{1DE9B601-45B1-D723-2265-51DF1AAF2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7036" y="2409496"/>
            <a:ext cx="2456899" cy="17033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A00BEBD-DE36-9098-79D1-452CB2D254A2}"/>
              </a:ext>
            </a:extLst>
          </p:cNvPr>
          <p:cNvSpPr txBox="1"/>
          <p:nvPr/>
        </p:nvSpPr>
        <p:spPr>
          <a:xfrm>
            <a:off x="1191403" y="4441149"/>
            <a:ext cx="1601673" cy="369332"/>
          </a:xfrm>
          <a:prstGeom prst="rect">
            <a:avLst/>
          </a:prstGeom>
          <a:noFill/>
        </p:spPr>
        <p:txBody>
          <a:bodyPr wrap="square">
            <a:spAutoFit/>
          </a:bodyPr>
          <a:lstStyle/>
          <a:p>
            <a:pPr rtl="0">
              <a:spcBef>
                <a:spcPts val="0"/>
              </a:spcBef>
              <a:spcAft>
                <a:spcPts val="0"/>
              </a:spcAft>
            </a:pPr>
            <a:r>
              <a:rPr lang="en-US" sz="1800" b="0" i="0" u="none" strike="noStrike" dirty="0">
                <a:effectLst/>
                <a:latin typeface="Arial" panose="020B0604020202020204" pitchFamily="34" charset="0"/>
              </a:rPr>
              <a:t>Front-End</a:t>
            </a:r>
            <a:endParaRPr lang="en-US" b="0" dirty="0">
              <a:effectLst/>
            </a:endParaRPr>
          </a:p>
        </p:txBody>
      </p:sp>
      <p:sp>
        <p:nvSpPr>
          <p:cNvPr id="16" name="TextBox 15">
            <a:extLst>
              <a:ext uri="{FF2B5EF4-FFF2-40B4-BE49-F238E27FC236}">
                <a16:creationId xmlns:a16="http://schemas.microsoft.com/office/drawing/2014/main" id="{111F6CAF-60C4-FF54-F6F8-E1EB58543436}"/>
              </a:ext>
            </a:extLst>
          </p:cNvPr>
          <p:cNvSpPr txBox="1"/>
          <p:nvPr/>
        </p:nvSpPr>
        <p:spPr>
          <a:xfrm>
            <a:off x="5691850" y="4441149"/>
            <a:ext cx="1601673" cy="369332"/>
          </a:xfrm>
          <a:prstGeom prst="rect">
            <a:avLst/>
          </a:prstGeom>
          <a:noFill/>
        </p:spPr>
        <p:txBody>
          <a:bodyPr wrap="square">
            <a:spAutoFit/>
          </a:bodyPr>
          <a:lstStyle/>
          <a:p>
            <a:pPr rtl="0">
              <a:spcBef>
                <a:spcPts val="0"/>
              </a:spcBef>
              <a:spcAft>
                <a:spcPts val="0"/>
              </a:spcAft>
            </a:pPr>
            <a:r>
              <a:rPr lang="en-US" sz="1800" b="0" i="0" u="none" strike="noStrike" dirty="0">
                <a:effectLst/>
                <a:latin typeface="Arial" panose="020B0604020202020204" pitchFamily="34" charset="0"/>
              </a:rPr>
              <a:t>Back-End</a:t>
            </a:r>
            <a:endParaRPr lang="en-US" b="0" dirty="0">
              <a:effectLst/>
            </a:endParaRPr>
          </a:p>
        </p:txBody>
      </p:sp>
      <p:sp>
        <p:nvSpPr>
          <p:cNvPr id="17" name="TextBox 16">
            <a:extLst>
              <a:ext uri="{FF2B5EF4-FFF2-40B4-BE49-F238E27FC236}">
                <a16:creationId xmlns:a16="http://schemas.microsoft.com/office/drawing/2014/main" id="{407BE0C2-44B2-ED1A-8440-A228AB0809D8}"/>
              </a:ext>
            </a:extLst>
          </p:cNvPr>
          <p:cNvSpPr txBox="1"/>
          <p:nvPr/>
        </p:nvSpPr>
        <p:spPr>
          <a:xfrm>
            <a:off x="9636328" y="4426045"/>
            <a:ext cx="1601673" cy="369332"/>
          </a:xfrm>
          <a:prstGeom prst="rect">
            <a:avLst/>
          </a:prstGeom>
          <a:noFill/>
        </p:spPr>
        <p:txBody>
          <a:bodyPr wrap="square">
            <a:spAutoFit/>
          </a:bodyPr>
          <a:lstStyle/>
          <a:p>
            <a:pPr rtl="0">
              <a:spcBef>
                <a:spcPts val="0"/>
              </a:spcBef>
              <a:spcAft>
                <a:spcPts val="0"/>
              </a:spcAft>
            </a:pPr>
            <a:r>
              <a:rPr lang="en-US" sz="1800" b="0" i="0" u="none" strike="noStrike" dirty="0">
                <a:effectLst/>
                <a:latin typeface="Arial" panose="020B0604020202020204" pitchFamily="34" charset="0"/>
              </a:rPr>
              <a:t>Database</a:t>
            </a:r>
          </a:p>
        </p:txBody>
      </p:sp>
    </p:spTree>
    <p:extLst>
      <p:ext uri="{BB962C8B-B14F-4D97-AF65-F5344CB8AC3E}">
        <p14:creationId xmlns:p14="http://schemas.microsoft.com/office/powerpoint/2010/main" val="990950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pic>
        <p:nvPicPr>
          <p:cNvPr id="2" name="Picture 4">
            <a:extLst>
              <a:ext uri="{FF2B5EF4-FFF2-40B4-BE49-F238E27FC236}">
                <a16:creationId xmlns:a16="http://schemas.microsoft.com/office/drawing/2014/main" id="{3F25324E-0FA4-FC46-ADDA-E27BDD5B6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82" y="1007985"/>
            <a:ext cx="10197762" cy="5173232"/>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System Architecture</a:t>
            </a:r>
          </a:p>
        </p:txBody>
      </p:sp>
      <p:sp>
        <p:nvSpPr>
          <p:cNvPr id="7" name="Oval 6">
            <a:extLst>
              <a:ext uri="{FF2B5EF4-FFF2-40B4-BE49-F238E27FC236}">
                <a16:creationId xmlns:a16="http://schemas.microsoft.com/office/drawing/2014/main" id="{30DC585C-9E4B-DBBC-D043-3EBA1386FACC}"/>
              </a:ext>
            </a:extLst>
          </p:cNvPr>
          <p:cNvSpPr/>
          <p:nvPr/>
        </p:nvSpPr>
        <p:spPr>
          <a:xfrm>
            <a:off x="3161829" y="3358173"/>
            <a:ext cx="197427" cy="1974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D503C4E-85F4-6A8E-375A-A12593FDCC24}"/>
              </a:ext>
            </a:extLst>
          </p:cNvPr>
          <p:cNvSpPr/>
          <p:nvPr/>
        </p:nvSpPr>
        <p:spPr>
          <a:xfrm>
            <a:off x="3160559" y="3358173"/>
            <a:ext cx="197427" cy="19742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4704745-2A04-615F-92D0-952885235199}"/>
              </a:ext>
            </a:extLst>
          </p:cNvPr>
          <p:cNvSpPr/>
          <p:nvPr/>
        </p:nvSpPr>
        <p:spPr>
          <a:xfrm>
            <a:off x="6592607" y="1925613"/>
            <a:ext cx="197427" cy="197427"/>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B322322-48FB-FB00-5121-CF5D78701552}"/>
              </a:ext>
            </a:extLst>
          </p:cNvPr>
          <p:cNvSpPr/>
          <p:nvPr/>
        </p:nvSpPr>
        <p:spPr>
          <a:xfrm>
            <a:off x="5955281" y="5161820"/>
            <a:ext cx="197427" cy="19742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7834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7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1" nodeType="clickEffect">
                                  <p:stCondLst>
                                    <p:cond delay="0"/>
                                  </p:stCondLst>
                                  <p:childTnLst>
                                    <p:animMotion origin="layout" path="M -0.00091 -0.00047 L 0.07057 0.003 L 0.07057 -0.21482 L 0.17409 -0.21436 " pathEditMode="relative" rAng="0" ptsTypes="AAAA">
                                      <p:cBhvr>
                                        <p:cTn id="14" dur="3000" fill="hold"/>
                                        <p:tgtEl>
                                          <p:spTgt spid="7"/>
                                        </p:tgtEl>
                                        <p:attrNameLst>
                                          <p:attrName>ppt_x</p:attrName>
                                          <p:attrName>ppt_y</p:attrName>
                                        </p:attrNameLst>
                                      </p:cBhvr>
                                      <p:rCtr x="8750" y="-10556"/>
                                    </p:animMotion>
                                  </p:childTnLst>
                                </p:cTn>
                              </p:par>
                              <p:par>
                                <p:cTn id="15" presetID="0" presetClass="path" presetSubtype="0" accel="50000" decel="50000" fill="hold" grpId="1" nodeType="withEffect">
                                  <p:stCondLst>
                                    <p:cond delay="0"/>
                                  </p:stCondLst>
                                  <p:childTnLst>
                                    <p:animMotion origin="layout" path="M 3.33333E-6 -3.7037E-6 C 0.0233 0.00116 0.04869 0.00093 0.072 0.00209 C 0.07213 0.09051 0.07239 0.17894 0.07252 0.26736 L 0.17864 0.26412 " pathEditMode="relative" rAng="0" ptsTypes="AAAA">
                                      <p:cBhvr>
                                        <p:cTn id="16" dur="3000" fill="hold"/>
                                        <p:tgtEl>
                                          <p:spTgt spid="19"/>
                                        </p:tgtEl>
                                        <p:attrNameLst>
                                          <p:attrName>ppt_x</p:attrName>
                                          <p:attrName>ppt_y</p:attrName>
                                        </p:attrNameLst>
                                      </p:cBhvr>
                                      <p:rCtr x="8932" y="13356"/>
                                    </p:animMotion>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grpId="2" nodeType="clickEffect">
                                  <p:stCondLst>
                                    <p:cond delay="0"/>
                                  </p:stCondLst>
                                  <p:childTnLst>
                                    <p:animMotion origin="layout" path="M 0.17409 -0.21436 L 0.28125 -0.20834 " pathEditMode="relative" rAng="0" ptsTypes="AA">
                                      <p:cBhvr>
                                        <p:cTn id="20" dur="3000" fill="hold"/>
                                        <p:tgtEl>
                                          <p:spTgt spid="7"/>
                                        </p:tgtEl>
                                        <p:attrNameLst>
                                          <p:attrName>ppt_x</p:attrName>
                                          <p:attrName>ppt_y</p:attrName>
                                        </p:attrNameLst>
                                      </p:cBhvr>
                                      <p:rCtr x="5352" y="301"/>
                                    </p:animMotion>
                                  </p:childTnLst>
                                </p:cTn>
                              </p:par>
                              <p:par>
                                <p:cTn id="21" presetID="1" presetClass="emph" presetSubtype="2" fill="hold" nodeType="withEffect">
                                  <p:stCondLst>
                                    <p:cond delay="0"/>
                                  </p:stCondLst>
                                  <p:childTnLst>
                                    <p:animClr clrSpc="rgb" dir="cw">
                                      <p:cBhvr>
                                        <p:cTn id="22" dur="3000" fill="hold"/>
                                        <p:tgtEl>
                                          <p:spTgt spid="7"/>
                                        </p:tgtEl>
                                        <p:attrNameLst>
                                          <p:attrName>fillcolor</p:attrName>
                                        </p:attrNameLst>
                                      </p:cBhvr>
                                      <p:to>
                                        <a:srgbClr val="FF0000"/>
                                      </p:to>
                                    </p:animClr>
                                    <p:set>
                                      <p:cBhvr>
                                        <p:cTn id="23" dur="3000" fill="hold"/>
                                        <p:tgtEl>
                                          <p:spTgt spid="7"/>
                                        </p:tgtEl>
                                        <p:attrNameLst>
                                          <p:attrName>fill.type</p:attrName>
                                        </p:attrNameLst>
                                      </p:cBhvr>
                                      <p:to>
                                        <p:strVal val="solid"/>
                                      </p:to>
                                    </p:set>
                                    <p:set>
                                      <p:cBhvr>
                                        <p:cTn id="24" dur="3000" fill="hold"/>
                                        <p:tgtEl>
                                          <p:spTgt spid="7"/>
                                        </p:tgtEl>
                                        <p:attrNameLst>
                                          <p:attrName>fill.on</p:attrName>
                                        </p:attrNameLst>
                                      </p:cBhvr>
                                      <p:to>
                                        <p:strVal val="true"/>
                                      </p:to>
                                    </p:se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
                                        <p:tgtEl>
                                          <p:spTgt spid="21"/>
                                        </p:tgtEl>
                                      </p:cBhvr>
                                    </p:animEffect>
                                  </p:childTnLst>
                                </p:cTn>
                              </p:par>
                            </p:childTnLst>
                          </p:cTn>
                        </p:par>
                        <p:par>
                          <p:cTn id="29" fill="hold">
                            <p:stCondLst>
                              <p:cond delay="3010"/>
                            </p:stCondLst>
                            <p:childTnLst>
                              <p:par>
                                <p:cTn id="30" presetID="0" presetClass="path" presetSubtype="0" accel="50000" decel="50000" fill="hold" grpId="3" nodeType="afterEffect">
                                  <p:stCondLst>
                                    <p:cond delay="0"/>
                                  </p:stCondLst>
                                  <p:childTnLst>
                                    <p:animMotion origin="layout" path="M 0.28125 -0.20833 C 0.33034 -0.2088 0.37187 -0.21088 0.42109 -0.21111 " pathEditMode="relative" rAng="0" ptsTypes="AA">
                                      <p:cBhvr>
                                        <p:cTn id="31" dur="2000" fill="hold"/>
                                        <p:tgtEl>
                                          <p:spTgt spid="7"/>
                                        </p:tgtEl>
                                        <p:attrNameLst>
                                          <p:attrName>ppt_x</p:attrName>
                                          <p:attrName>ppt_y</p:attrName>
                                        </p:attrNameLst>
                                      </p:cBhvr>
                                      <p:rCtr x="6992" y="-139"/>
                                    </p:animMotion>
                                  </p:childTnLst>
                                </p:cTn>
                              </p:par>
                              <p:par>
                                <p:cTn id="32" presetID="0" presetClass="path" presetSubtype="0" accel="50000" decel="50000" fill="hold" grpId="1" nodeType="withEffect">
                                  <p:stCondLst>
                                    <p:cond delay="0"/>
                                  </p:stCondLst>
                                  <p:childTnLst>
                                    <p:animMotion origin="layout" path="M -0.00052 0.00116 L 0.13997 -0.00185 " pathEditMode="relative" ptsTypes="AA">
                                      <p:cBhvr>
                                        <p:cTn id="33" dur="2000" fill="hold"/>
                                        <p:tgtEl>
                                          <p:spTgt spid="21"/>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2" nodeType="clickEffect">
                                  <p:stCondLst>
                                    <p:cond delay="0"/>
                                  </p:stCondLst>
                                  <p:childTnLst>
                                    <p:animMotion origin="layout" path="M 0.13997 -0.00185 L 0.21992 -0.00185 " pathEditMode="relative" ptsTypes="AA">
                                      <p:cBhvr>
                                        <p:cTn id="37" dur="1500" fill="hold"/>
                                        <p:tgtEl>
                                          <p:spTgt spid="21"/>
                                        </p:tgtEl>
                                        <p:attrNameLst>
                                          <p:attrName>ppt_x</p:attrName>
                                          <p:attrName>ppt_y</p:attrName>
                                        </p:attrNameLst>
                                      </p:cBhvr>
                                    </p:animMotion>
                                  </p:childTnLst>
                                </p:cTn>
                              </p:par>
                              <p:par>
                                <p:cTn id="38" presetID="0" presetClass="path" presetSubtype="0" accel="50000" decel="50000" fill="hold" grpId="4" nodeType="withEffect">
                                  <p:stCondLst>
                                    <p:cond delay="0"/>
                                  </p:stCondLst>
                                  <p:childTnLst>
                                    <p:animMotion origin="layout" path="M 0.42109 -0.21112 C 0.43437 -0.19584 0.44778 -0.18125 0.46107 -0.16598 C 0.4612 -0.09399 0.46107 -0.02153 0.46133 0.05069 L 0.23034 0.04907 C 0.22969 0.08194 0.22903 0.11504 0.22864 0.14837 " pathEditMode="relative" rAng="0" ptsTypes="AAAAA">
                                      <p:cBhvr>
                                        <p:cTn id="39" dur="4000" fill="hold"/>
                                        <p:tgtEl>
                                          <p:spTgt spid="7"/>
                                        </p:tgtEl>
                                        <p:attrNameLst>
                                          <p:attrName>ppt_x</p:attrName>
                                          <p:attrName>ppt_y</p:attrName>
                                        </p:attrNameLst>
                                      </p:cBhvr>
                                      <p:rCtr x="-7617" y="17963"/>
                                    </p:animMotion>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grpId="5" nodeType="clickEffect">
                                  <p:stCondLst>
                                    <p:cond delay="0"/>
                                  </p:stCondLst>
                                  <p:childTnLst>
                                    <p:animMotion origin="layout" path="M 0.22838 0.14861 L 0.22956 0.26342 " pathEditMode="relative" rAng="0" ptsTypes="AA">
                                      <p:cBhvr>
                                        <p:cTn id="43" dur="2000" fill="hold"/>
                                        <p:tgtEl>
                                          <p:spTgt spid="7"/>
                                        </p:tgtEl>
                                        <p:attrNameLst>
                                          <p:attrName>ppt_x</p:attrName>
                                          <p:attrName>ppt_y</p:attrName>
                                        </p:attrNameLst>
                                      </p:cBhvr>
                                      <p:rCtr x="52" y="5741"/>
                                    </p:animMotion>
                                  </p:childTnLst>
                                </p:cTn>
                              </p:par>
                              <p:par>
                                <p:cTn id="44" presetID="0" presetClass="path" presetSubtype="0" accel="50000" decel="50000" fill="hold" grpId="2" nodeType="withEffect">
                                  <p:stCondLst>
                                    <p:cond delay="0"/>
                                  </p:stCondLst>
                                  <p:childTnLst>
                                    <p:animMotion origin="layout" path="M 0.17825 0.26435 L 0.22942 0.26435 " pathEditMode="relative" ptsTypes="AA">
                                      <p:cBhvr>
                                        <p:cTn id="45" dur="2000" fill="hold"/>
                                        <p:tgtEl>
                                          <p:spTgt spid="19"/>
                                        </p:tgtEl>
                                        <p:attrNameLst>
                                          <p:attrName>ppt_x</p:attrName>
                                          <p:attrName>ppt_y</p:attrName>
                                        </p:attrNameLst>
                                      </p:cBhvr>
                                    </p:animMotion>
                                  </p:childTnLst>
                                </p:cTn>
                              </p:par>
                            </p:childTnLst>
                          </p:cTn>
                        </p:par>
                        <p:par>
                          <p:cTn id="46" fill="hold">
                            <p:stCondLst>
                              <p:cond delay="2000"/>
                            </p:stCondLst>
                            <p:childTnLst>
                              <p:par>
                                <p:cTn id="47" presetID="10" presetClass="exit" presetSubtype="0" fill="hold" grpId="3" nodeType="afterEffect">
                                  <p:stCondLst>
                                    <p:cond delay="0"/>
                                  </p:stCondLst>
                                  <p:childTnLst>
                                    <p:animEffect transition="out" filter="fade">
                                      <p:cBhvr>
                                        <p:cTn id="48" dur="500"/>
                                        <p:tgtEl>
                                          <p:spTgt spid="19"/>
                                        </p:tgtEl>
                                      </p:cBhvr>
                                    </p:animEffect>
                                    <p:set>
                                      <p:cBhvr>
                                        <p:cTn id="49" dur="1" fill="hold">
                                          <p:stCondLst>
                                            <p:cond delay="499"/>
                                          </p:stCondLst>
                                        </p:cTn>
                                        <p:tgtEl>
                                          <p:spTgt spid="19"/>
                                        </p:tgtEl>
                                        <p:attrNameLst>
                                          <p:attrName>style.visibility</p:attrName>
                                        </p:attrNameLst>
                                      </p:cBhvr>
                                      <p:to>
                                        <p:strVal val="hidden"/>
                                      </p:to>
                                    </p:set>
                                  </p:childTnLst>
                                </p:cTn>
                              </p:par>
                              <p:par>
                                <p:cTn id="50" presetID="10" presetClass="exit" presetSubtype="0" fill="hold" grpId="6"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2500"/>
                            </p:stCondLst>
                            <p:childTnLst>
                              <p:par>
                                <p:cTn id="57" presetID="0" presetClass="path" presetSubtype="0" accel="50000" decel="50000" fill="hold" grpId="1" nodeType="afterEffect">
                                  <p:stCondLst>
                                    <p:cond delay="0"/>
                                  </p:stCondLst>
                                  <p:childTnLst>
                                    <p:animMotion origin="layout" path="M -0.00065 0.00231 L 0.05235 0.00718 L 0.19232 0.00903 L 0.27266 0.00903 " pathEditMode="relative" ptsTypes="AAAA">
                                      <p:cBhvr>
                                        <p:cTn id="58" dur="2000" fill="hold"/>
                                        <p:tgtEl>
                                          <p:spTgt spid="22"/>
                                        </p:tgtEl>
                                        <p:attrNameLst>
                                          <p:attrName>ppt_x</p:attrName>
                                          <p:attrName>ppt_y</p:attrName>
                                        </p:attrNameLst>
                                      </p:cBhvr>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2" nodeType="clickEffect">
                                  <p:stCondLst>
                                    <p:cond delay="0"/>
                                  </p:stCondLst>
                                  <p:childTnLst>
                                    <p:animMotion origin="layout" path="M 0.27318 0.00856 L 0.42487 0.01018 L 0.42305 -0.19282 " pathEditMode="relative" ptsTypes="AAA">
                                      <p:cBhvr>
                                        <p:cTn id="62" dur="3000" fill="hold"/>
                                        <p:tgtEl>
                                          <p:spTgt spid="22"/>
                                        </p:tgtEl>
                                        <p:attrNameLst>
                                          <p:attrName>ppt_x</p:attrName>
                                          <p:attrName>ppt_y</p:attrName>
                                        </p:attrNameLst>
                                      </p:cBhvr>
                                    </p:animMotion>
                                  </p:childTnLst>
                                </p:cTn>
                              </p:par>
                              <p:par>
                                <p:cTn id="63" presetID="0" presetClass="path" presetSubtype="0" accel="50000" decel="50000" fill="hold" grpId="3" nodeType="withEffect">
                                  <p:stCondLst>
                                    <p:cond delay="0"/>
                                  </p:stCondLst>
                                  <p:childTnLst>
                                    <p:animMotion origin="layout" path="M 0.21901 -0.00278 L 0.37083 0.00023 L 0.37083 0.1912 " pathEditMode="relative" ptsTypes="AAA">
                                      <p:cBhvr>
                                        <p:cTn id="64" dur="3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7" grpId="4" animBg="1"/>
      <p:bldP spid="7" grpId="5" animBg="1"/>
      <p:bldP spid="7" grpId="6" animBg="1"/>
      <p:bldP spid="19" grpId="0" animBg="1"/>
      <p:bldP spid="19" grpId="1" animBg="1"/>
      <p:bldP spid="19" grpId="2" animBg="1"/>
      <p:bldP spid="19" grpId="3" animBg="1"/>
      <p:bldP spid="21" grpId="0" animBg="1"/>
      <p:bldP spid="21" grpId="1" animBg="1"/>
      <p:bldP spid="21" grpId="2" animBg="1"/>
      <p:bldP spid="21" grpId="3" animBg="1"/>
      <p:bldP spid="22" grpId="0" animBg="1"/>
      <p:bldP spid="22" grpId="1" animBg="1"/>
      <p:bldP spid="22" grpId="2"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Live Demo</a:t>
            </a:r>
          </a:p>
        </p:txBody>
      </p:sp>
      <p:sp>
        <p:nvSpPr>
          <p:cNvPr id="5" name="Title 1">
            <a:extLst>
              <a:ext uri="{FF2B5EF4-FFF2-40B4-BE49-F238E27FC236}">
                <a16:creationId xmlns:a16="http://schemas.microsoft.com/office/drawing/2014/main" id="{CF2996F0-4A74-BF41-6C51-F514F79851AE}"/>
              </a:ext>
            </a:extLst>
          </p:cNvPr>
          <p:cNvSpPr txBox="1">
            <a:spLocks/>
          </p:cNvSpPr>
          <p:nvPr/>
        </p:nvSpPr>
        <p:spPr>
          <a:xfrm>
            <a:off x="591480" y="2402536"/>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Let’s give it a try</a:t>
            </a:r>
            <a:endParaRPr lang="en-US" b="1" dirty="0">
              <a:solidFill>
                <a:schemeClr val="accent1">
                  <a:lumMod val="75000"/>
                </a:schemeClr>
              </a:solidFill>
            </a:endParaRPr>
          </a:p>
        </p:txBody>
      </p:sp>
    </p:spTree>
    <p:extLst>
      <p:ext uri="{BB962C8B-B14F-4D97-AF65-F5344CB8AC3E}">
        <p14:creationId xmlns:p14="http://schemas.microsoft.com/office/powerpoint/2010/main" val="4240181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BLEU</a:t>
            </a:r>
          </a:p>
          <a:p>
            <a:r>
              <a:rPr lang="en-US" dirty="0"/>
              <a:t>ROUGE</a:t>
            </a:r>
          </a:p>
          <a:p>
            <a:r>
              <a:rPr lang="en-US" dirty="0"/>
              <a:t>F1</a:t>
            </a:r>
          </a:p>
          <a:p>
            <a:r>
              <a:rPr lang="en-US" dirty="0"/>
              <a:t>Exact Match</a:t>
            </a:r>
          </a:p>
          <a:p>
            <a:endParaRPr lang="en-US" dirty="0"/>
          </a:p>
        </p:txBody>
      </p:sp>
    </p:spTree>
    <p:extLst>
      <p:ext uri="{BB962C8B-B14F-4D97-AF65-F5344CB8AC3E}">
        <p14:creationId xmlns:p14="http://schemas.microsoft.com/office/powerpoint/2010/main" val="931723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D4B1-24C4-CEB9-330B-E73D3D2F87DD}"/>
              </a:ext>
            </a:extLst>
          </p:cNvPr>
          <p:cNvSpPr>
            <a:spLocks noGrp="1"/>
          </p:cNvSpPr>
          <p:nvPr>
            <p:ph type="title"/>
          </p:nvPr>
        </p:nvSpPr>
        <p:spPr/>
        <p:txBody>
          <a:bodyPr/>
          <a:lstStyle/>
          <a:p>
            <a:r>
              <a:rPr lang="en-US" b="1" dirty="0">
                <a:solidFill>
                  <a:schemeClr val="accent1">
                    <a:lumMod val="75000"/>
                  </a:schemeClr>
                </a:solidFill>
              </a:rPr>
              <a:t>Outline</a:t>
            </a:r>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8200" y="1690688"/>
            <a:ext cx="3602852" cy="508172"/>
          </a:xfrm>
        </p:spPr>
        <p:txBody>
          <a:bodyPr>
            <a:noAutofit/>
          </a:bodyPr>
          <a:lstStyle/>
          <a:p>
            <a:r>
              <a:rPr lang="en-US" dirty="0"/>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838200" y="2215183"/>
            <a:ext cx="3602852" cy="5081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Background</a:t>
            </a:r>
          </a:p>
          <a:p>
            <a:endParaRPr lang="en-US" dirty="0"/>
          </a:p>
          <a:p>
            <a:endParaRPr lang="en-US" dirty="0"/>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838200" y="2739678"/>
            <a:ext cx="5268214" cy="5081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200" dirty="0">
                <a:effectLst/>
                <a:latin typeface="Calibri" panose="020F0502020204030204" pitchFamily="34" charset="0"/>
                <a:ea typeface="+mn-ea"/>
                <a:cs typeface="+mn-cs"/>
              </a:rPr>
              <a:t>System Implementation </a:t>
            </a:r>
            <a:endParaRPr lang="en-US" dirty="0"/>
          </a:p>
          <a:p>
            <a:endParaRPr lang="en-US" dirty="0"/>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838200" y="3264173"/>
            <a:ext cx="3602852" cy="5081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200" dirty="0">
                <a:effectLst/>
                <a:latin typeface="Calibri" panose="020F0502020204030204" pitchFamily="34" charset="0"/>
                <a:ea typeface="+mn-ea"/>
                <a:cs typeface="+mn-cs"/>
              </a:rPr>
              <a:t>Challenges</a:t>
            </a:r>
            <a:endParaRPr lang="en-US" dirty="0"/>
          </a:p>
          <a:p>
            <a:endParaRPr lang="en-US" dirty="0"/>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838200" y="3788668"/>
            <a:ext cx="3602852" cy="5081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200" dirty="0">
                <a:effectLst/>
                <a:latin typeface="Calibri" panose="020F0502020204030204" pitchFamily="34" charset="0"/>
                <a:ea typeface="+mn-ea"/>
                <a:cs typeface="+mn-cs"/>
              </a:rPr>
              <a:t>Future Plan</a:t>
            </a:r>
            <a:endParaRPr lang="en-US" dirty="0"/>
          </a:p>
          <a:p>
            <a:endParaRPr lang="en-US" dirty="0"/>
          </a:p>
        </p:txBody>
      </p:sp>
    </p:spTree>
    <p:extLst>
      <p:ext uri="{BB962C8B-B14F-4D97-AF65-F5344CB8AC3E}">
        <p14:creationId xmlns:p14="http://schemas.microsoft.com/office/powerpoint/2010/main" val="144074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BLEU</a:t>
            </a:r>
          </a:p>
          <a:p>
            <a:r>
              <a:rPr lang="en-US" sz="2400" dirty="0">
                <a:solidFill>
                  <a:srgbClr val="9F9F9F"/>
                </a:solidFill>
              </a:rPr>
              <a:t>ROUGE</a:t>
            </a:r>
          </a:p>
          <a:p>
            <a:r>
              <a:rPr lang="en-US" sz="2400" dirty="0">
                <a:solidFill>
                  <a:srgbClr val="9F9F9F"/>
                </a:solidFill>
              </a:rPr>
              <a:t>F1</a:t>
            </a:r>
          </a:p>
          <a:p>
            <a:r>
              <a:rPr lang="en-US" sz="2400" dirty="0">
                <a:solidFill>
                  <a:srgbClr val="9F9F9F"/>
                </a:solidFill>
              </a:rPr>
              <a:t>Exact Match</a:t>
            </a:r>
          </a:p>
          <a:p>
            <a:endParaRPr lang="en-US" dirty="0"/>
          </a:p>
        </p:txBody>
      </p:sp>
    </p:spTree>
    <p:extLst>
      <p:ext uri="{BB962C8B-B14F-4D97-AF65-F5344CB8AC3E}">
        <p14:creationId xmlns:p14="http://schemas.microsoft.com/office/powerpoint/2010/main" val="1475792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BLEU</a:t>
            </a:r>
          </a:p>
          <a:p>
            <a:r>
              <a:rPr lang="en-US" sz="3200" b="1" dirty="0"/>
              <a:t>ROUGE</a:t>
            </a:r>
          </a:p>
          <a:p>
            <a:r>
              <a:rPr lang="en-US" sz="2400" dirty="0">
                <a:solidFill>
                  <a:srgbClr val="9F9F9F"/>
                </a:solidFill>
              </a:rPr>
              <a:t>F1</a:t>
            </a:r>
          </a:p>
          <a:p>
            <a:r>
              <a:rPr lang="en-US" sz="2400" dirty="0">
                <a:solidFill>
                  <a:srgbClr val="9F9F9F"/>
                </a:solidFill>
              </a:rPr>
              <a:t>Exact Match</a:t>
            </a:r>
          </a:p>
          <a:p>
            <a:endParaRPr lang="en-US" dirty="0">
              <a:solidFill>
                <a:srgbClr val="9F9F9F"/>
              </a:solidFill>
            </a:endParaRPr>
          </a:p>
        </p:txBody>
      </p:sp>
    </p:spTree>
    <p:extLst>
      <p:ext uri="{BB962C8B-B14F-4D97-AF65-F5344CB8AC3E}">
        <p14:creationId xmlns:p14="http://schemas.microsoft.com/office/powerpoint/2010/main" val="3539111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BLEU</a:t>
            </a:r>
          </a:p>
          <a:p>
            <a:r>
              <a:rPr lang="en-US" sz="2400" dirty="0">
                <a:solidFill>
                  <a:srgbClr val="9F9F9F"/>
                </a:solidFill>
              </a:rPr>
              <a:t>ROUGE</a:t>
            </a:r>
            <a:endParaRPr lang="en-US" sz="3200" dirty="0">
              <a:solidFill>
                <a:srgbClr val="9F9F9F"/>
              </a:solidFill>
            </a:endParaRPr>
          </a:p>
          <a:p>
            <a:r>
              <a:rPr lang="en-US" sz="3200" b="1" dirty="0"/>
              <a:t>F1</a:t>
            </a:r>
          </a:p>
          <a:p>
            <a:r>
              <a:rPr lang="en-US" sz="2400" dirty="0">
                <a:solidFill>
                  <a:srgbClr val="9F9F9F"/>
                </a:solidFill>
              </a:rPr>
              <a:t>Exact Match</a:t>
            </a:r>
          </a:p>
          <a:p>
            <a:endParaRPr lang="en-US" dirty="0">
              <a:solidFill>
                <a:srgbClr val="9F9F9F"/>
              </a:solidFill>
            </a:endParaRPr>
          </a:p>
        </p:txBody>
      </p:sp>
    </p:spTree>
    <p:extLst>
      <p:ext uri="{BB962C8B-B14F-4D97-AF65-F5344CB8AC3E}">
        <p14:creationId xmlns:p14="http://schemas.microsoft.com/office/powerpoint/2010/main" val="1392404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BLEU</a:t>
            </a:r>
          </a:p>
          <a:p>
            <a:r>
              <a:rPr lang="en-US" sz="2400" dirty="0">
                <a:solidFill>
                  <a:srgbClr val="9F9F9F"/>
                </a:solidFill>
              </a:rPr>
              <a:t>ROUGE</a:t>
            </a:r>
            <a:endParaRPr lang="en-US" sz="3200" dirty="0">
              <a:solidFill>
                <a:srgbClr val="9F9F9F"/>
              </a:solidFill>
            </a:endParaRPr>
          </a:p>
          <a:p>
            <a:r>
              <a:rPr lang="en-US" sz="2400" dirty="0">
                <a:solidFill>
                  <a:srgbClr val="9F9F9F"/>
                </a:solidFill>
              </a:rPr>
              <a:t>F1</a:t>
            </a:r>
          </a:p>
          <a:p>
            <a:r>
              <a:rPr lang="en-US" sz="3200" b="1" dirty="0"/>
              <a:t>Exact Match</a:t>
            </a:r>
          </a:p>
          <a:p>
            <a:endParaRPr lang="en-US" dirty="0">
              <a:solidFill>
                <a:srgbClr val="9F9F9F"/>
              </a:solidFill>
            </a:endParaRPr>
          </a:p>
        </p:txBody>
      </p:sp>
    </p:spTree>
    <p:extLst>
      <p:ext uri="{BB962C8B-B14F-4D97-AF65-F5344CB8AC3E}">
        <p14:creationId xmlns:p14="http://schemas.microsoft.com/office/powerpoint/2010/main" val="83078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159704" y="-8290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9F9F9F"/>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653143" y="886839"/>
            <a:ext cx="10515600" cy="81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400" b="1" i="0" u="none" strike="noStrike" dirty="0">
                <a:solidFill>
                  <a:schemeClr val="accent1">
                    <a:lumMod val="75000"/>
                  </a:schemeClr>
                </a:solidFill>
                <a:effectLst/>
                <a:latin typeface="Arial" panose="020B0604020202020204" pitchFamily="34" charset="0"/>
              </a:rPr>
              <a:t>Our Results</a:t>
            </a:r>
            <a:endParaRPr lang="en-US" sz="1600" b="1" dirty="0">
              <a:solidFill>
                <a:schemeClr val="accent1">
                  <a:lumMod val="75000"/>
                </a:schemeClr>
              </a:solidFill>
              <a:effectLst/>
            </a:endParaRPr>
          </a:p>
        </p:txBody>
      </p:sp>
      <p:sp>
        <p:nvSpPr>
          <p:cNvPr id="8" name="Content Placeholder 2">
            <a:extLst>
              <a:ext uri="{FF2B5EF4-FFF2-40B4-BE49-F238E27FC236}">
                <a16:creationId xmlns:a16="http://schemas.microsoft.com/office/drawing/2014/main" id="{D5470E37-DB3D-3A28-BC2B-F1F43B0355E4}"/>
              </a:ext>
            </a:extLst>
          </p:cNvPr>
          <p:cNvSpPr txBox="1">
            <a:spLocks/>
          </p:cNvSpPr>
          <p:nvPr/>
        </p:nvSpPr>
        <p:spPr>
          <a:xfrm>
            <a:off x="-2229475" y="1306493"/>
            <a:ext cx="10515600" cy="510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400" b="0" i="0" u="none" strike="noStrike" dirty="0">
                <a:noFill/>
                <a:effectLst/>
                <a:latin typeface="Arial" panose="020B0604020202020204" pitchFamily="34" charset="0"/>
              </a:rPr>
              <a:t>Question Answering:</a:t>
            </a:r>
            <a:r>
              <a:rPr lang="ar-JO" sz="2400" b="0" i="0" u="none" strike="noStrike" dirty="0">
                <a:noFill/>
                <a:effectLst/>
                <a:latin typeface="Arial" panose="020B0604020202020204" pitchFamily="34" charset="0"/>
              </a:rPr>
              <a:t> </a:t>
            </a:r>
            <a:r>
              <a:rPr lang="en-US" sz="2400" b="0" i="0" u="none" strike="noStrike" dirty="0">
                <a:solidFill>
                  <a:srgbClr val="000000"/>
                </a:solidFill>
                <a:effectLst/>
                <a:latin typeface="Arial" panose="020B0604020202020204" pitchFamily="34" charset="0"/>
              </a:rPr>
              <a:t>Question Generation:</a:t>
            </a:r>
          </a:p>
        </p:txBody>
      </p:sp>
      <p:graphicFrame>
        <p:nvGraphicFramePr>
          <p:cNvPr id="14" name="Table 9">
            <a:extLst>
              <a:ext uri="{FF2B5EF4-FFF2-40B4-BE49-F238E27FC236}">
                <a16:creationId xmlns:a16="http://schemas.microsoft.com/office/drawing/2014/main" id="{F6B38CA4-F0CA-D01D-FBEE-F99286441EE8}"/>
              </a:ext>
            </a:extLst>
          </p:cNvPr>
          <p:cNvGraphicFramePr>
            <a:graphicFrameLocks/>
          </p:cNvGraphicFramePr>
          <p:nvPr>
            <p:extLst>
              <p:ext uri="{D42A27DB-BD31-4B8C-83A1-F6EECF244321}">
                <p14:modId xmlns:p14="http://schemas.microsoft.com/office/powerpoint/2010/main" val="2071673696"/>
              </p:ext>
            </p:extLst>
          </p:nvPr>
        </p:nvGraphicFramePr>
        <p:xfrm>
          <a:off x="796470" y="1904235"/>
          <a:ext cx="10515600" cy="2734191"/>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3769462938"/>
                    </a:ext>
                  </a:extLst>
                </a:gridCol>
                <a:gridCol w="2628900">
                  <a:extLst>
                    <a:ext uri="{9D8B030D-6E8A-4147-A177-3AD203B41FA5}">
                      <a16:colId xmlns:a16="http://schemas.microsoft.com/office/drawing/2014/main" val="848721412"/>
                    </a:ext>
                  </a:extLst>
                </a:gridCol>
                <a:gridCol w="2628900">
                  <a:extLst>
                    <a:ext uri="{9D8B030D-6E8A-4147-A177-3AD203B41FA5}">
                      <a16:colId xmlns:a16="http://schemas.microsoft.com/office/drawing/2014/main" val="2173301329"/>
                    </a:ext>
                  </a:extLst>
                </a:gridCol>
                <a:gridCol w="2628900">
                  <a:extLst>
                    <a:ext uri="{9D8B030D-6E8A-4147-A177-3AD203B41FA5}">
                      <a16:colId xmlns:a16="http://schemas.microsoft.com/office/drawing/2014/main" val="2076040607"/>
                    </a:ext>
                  </a:extLst>
                </a:gridCol>
              </a:tblGrid>
              <a:tr h="911397">
                <a:tc>
                  <a:txBody>
                    <a:bodyPr/>
                    <a:lstStyle/>
                    <a:p>
                      <a:pPr algn="ctr" rtl="0" fontAlgn="t">
                        <a:spcBef>
                          <a:spcPts val="1200"/>
                        </a:spcBef>
                        <a:spcAft>
                          <a:spcPts val="1200"/>
                        </a:spcAft>
                      </a:pPr>
                      <a:r>
                        <a:rPr lang="en-US" sz="2000" b="1" i="0" u="none" strike="noStrike" dirty="0">
                          <a:solidFill>
                            <a:srgbClr val="000000"/>
                          </a:solidFill>
                          <a:effectLst/>
                          <a:latin typeface="Arial" panose="020B0604020202020204" pitchFamily="34" charset="0"/>
                        </a:rPr>
                        <a:t>Model / Metric</a:t>
                      </a:r>
                      <a:endParaRPr lang="en-US" sz="2800" dirty="0">
                        <a:effectLst/>
                      </a:endParaRPr>
                    </a:p>
                  </a:txBody>
                  <a:tcPr marL="53340" marR="53340" marT="76200" marB="76200" anchor="ctr"/>
                </a:tc>
                <a:tc>
                  <a:txBody>
                    <a:bodyPr/>
                    <a:lstStyle/>
                    <a:p>
                      <a:pPr algn="ctr" rtl="0" fontAlgn="t">
                        <a:spcBef>
                          <a:spcPts val="1200"/>
                        </a:spcBef>
                        <a:spcAft>
                          <a:spcPts val="1200"/>
                        </a:spcAft>
                      </a:pPr>
                      <a:r>
                        <a:rPr lang="en-US" sz="2000" b="1" i="0" u="none" strike="noStrike">
                          <a:solidFill>
                            <a:srgbClr val="000000"/>
                          </a:solidFill>
                          <a:effectLst/>
                          <a:latin typeface="Arial" panose="020B0604020202020204" pitchFamily="34" charset="0"/>
                        </a:rPr>
                        <a:t>BLEU</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1" i="0" u="none" strike="noStrike">
                          <a:solidFill>
                            <a:srgbClr val="000000"/>
                          </a:solidFill>
                          <a:effectLst/>
                          <a:latin typeface="Arial" panose="020B0604020202020204" pitchFamily="34" charset="0"/>
                        </a:rPr>
                        <a:t>ROUGE</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1" i="0" u="none" strike="noStrike">
                          <a:solidFill>
                            <a:srgbClr val="000000"/>
                          </a:solidFill>
                          <a:effectLst/>
                          <a:latin typeface="Arial" panose="020B0604020202020204" pitchFamily="34" charset="0"/>
                        </a:rPr>
                        <a:t>Fine-tuning time (h)</a:t>
                      </a:r>
                      <a:endParaRPr lang="en-US" sz="2800">
                        <a:effectLst/>
                      </a:endParaRPr>
                    </a:p>
                  </a:txBody>
                  <a:tcPr marL="53340" marR="53340" marT="76200" marB="76200" anchor="ctr"/>
                </a:tc>
                <a:extLst>
                  <a:ext uri="{0D108BD9-81ED-4DB2-BD59-A6C34878D82A}">
                    <a16:rowId xmlns:a16="http://schemas.microsoft.com/office/drawing/2014/main" val="3229718975"/>
                  </a:ext>
                </a:extLst>
              </a:tr>
              <a:tr h="911397">
                <a:tc>
                  <a:txBody>
                    <a:bodyPr/>
                    <a:lstStyle/>
                    <a:p>
                      <a:pPr algn="ctr" rtl="0" fontAlgn="t">
                        <a:spcBef>
                          <a:spcPts val="1200"/>
                        </a:spcBef>
                        <a:spcAft>
                          <a:spcPts val="1200"/>
                        </a:spcAft>
                      </a:pPr>
                      <a:r>
                        <a:rPr lang="en-US" sz="2000" b="1" i="0" u="none" strike="noStrike">
                          <a:solidFill>
                            <a:srgbClr val="000000"/>
                          </a:solidFill>
                          <a:effectLst/>
                          <a:latin typeface="Arial" panose="020B0604020202020204" pitchFamily="34" charset="0"/>
                        </a:rPr>
                        <a:t>AraT5</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0" i="0" u="none" strike="noStrike" dirty="0">
                          <a:solidFill>
                            <a:srgbClr val="000000"/>
                          </a:solidFill>
                          <a:effectLst/>
                          <a:latin typeface="Arial" panose="020B0604020202020204" pitchFamily="34" charset="0"/>
                        </a:rPr>
                        <a:t>0.19</a:t>
                      </a:r>
                      <a:endParaRPr lang="en-US" sz="2800" dirty="0">
                        <a:effectLst/>
                      </a:endParaRPr>
                    </a:p>
                  </a:txBody>
                  <a:tcPr marL="53340" marR="53340" marT="76200" marB="76200" anchor="ctr"/>
                </a:tc>
                <a:tc>
                  <a:txBody>
                    <a:bodyPr/>
                    <a:lstStyle/>
                    <a:p>
                      <a:pPr algn="ctr" rtl="0" fontAlgn="t">
                        <a:spcBef>
                          <a:spcPts val="1200"/>
                        </a:spcBef>
                        <a:spcAft>
                          <a:spcPts val="1200"/>
                        </a:spcAft>
                      </a:pPr>
                      <a:r>
                        <a:rPr lang="en-US" sz="2000" b="0" i="0" u="none" strike="noStrike">
                          <a:solidFill>
                            <a:srgbClr val="000000"/>
                          </a:solidFill>
                          <a:effectLst/>
                          <a:latin typeface="Arial" panose="020B0604020202020204" pitchFamily="34" charset="0"/>
                        </a:rPr>
                        <a:t>0.51</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0" i="0" u="none" strike="noStrike" dirty="0">
                          <a:solidFill>
                            <a:srgbClr val="000000"/>
                          </a:solidFill>
                          <a:effectLst/>
                          <a:latin typeface="Arial" panose="020B0604020202020204" pitchFamily="34" charset="0"/>
                        </a:rPr>
                        <a:t>4</a:t>
                      </a:r>
                      <a:endParaRPr lang="en-US" sz="2800" dirty="0">
                        <a:effectLst/>
                      </a:endParaRPr>
                    </a:p>
                  </a:txBody>
                  <a:tcPr marL="53340" marR="53340" marT="76200" marB="76200" anchor="ctr"/>
                </a:tc>
                <a:extLst>
                  <a:ext uri="{0D108BD9-81ED-4DB2-BD59-A6C34878D82A}">
                    <a16:rowId xmlns:a16="http://schemas.microsoft.com/office/drawing/2014/main" val="946575730"/>
                  </a:ext>
                </a:extLst>
              </a:tr>
              <a:tr h="911397">
                <a:tc>
                  <a:txBody>
                    <a:bodyPr/>
                    <a:lstStyle/>
                    <a:p>
                      <a:pPr algn="ctr" rtl="0" fontAlgn="t">
                        <a:spcBef>
                          <a:spcPts val="1200"/>
                        </a:spcBef>
                        <a:spcAft>
                          <a:spcPts val="1200"/>
                        </a:spcAft>
                      </a:pPr>
                      <a:r>
                        <a:rPr lang="en-US" sz="2000" b="1" i="0" u="none" strike="noStrike" dirty="0" err="1">
                          <a:solidFill>
                            <a:srgbClr val="000000"/>
                          </a:solidFill>
                          <a:effectLst/>
                          <a:latin typeface="Arial" panose="020B0604020202020204" pitchFamily="34" charset="0"/>
                        </a:rPr>
                        <a:t>AraGPT</a:t>
                      </a:r>
                      <a:endParaRPr lang="en-US" sz="2800" dirty="0">
                        <a:effectLst/>
                      </a:endParaRPr>
                    </a:p>
                  </a:txBody>
                  <a:tcPr marL="53340" marR="53340" marT="76200" marB="76200" anchor="ctr"/>
                </a:tc>
                <a:tc>
                  <a:txBody>
                    <a:bodyPr/>
                    <a:lstStyle/>
                    <a:p>
                      <a:pPr algn="ctr" rtl="0" fontAlgn="t">
                        <a:spcBef>
                          <a:spcPts val="1200"/>
                        </a:spcBef>
                        <a:spcAft>
                          <a:spcPts val="1200"/>
                        </a:spcAft>
                      </a:pPr>
                      <a:r>
                        <a:rPr lang="en-US" sz="2000" b="0" i="0" u="none" strike="noStrike">
                          <a:solidFill>
                            <a:srgbClr val="000000"/>
                          </a:solidFill>
                          <a:effectLst/>
                          <a:latin typeface="Arial" panose="020B0604020202020204" pitchFamily="34" charset="0"/>
                        </a:rPr>
                        <a:t>0.34</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0" i="0" u="none" strike="noStrike">
                          <a:solidFill>
                            <a:srgbClr val="000000"/>
                          </a:solidFill>
                          <a:effectLst/>
                          <a:latin typeface="Arial" panose="020B0604020202020204" pitchFamily="34" charset="0"/>
                        </a:rPr>
                        <a:t>0.40</a:t>
                      </a:r>
                      <a:endParaRPr lang="en-US" sz="2800">
                        <a:effectLst/>
                      </a:endParaRPr>
                    </a:p>
                  </a:txBody>
                  <a:tcPr marL="53340" marR="53340" marT="76200" marB="76200" anchor="ctr"/>
                </a:tc>
                <a:tc>
                  <a:txBody>
                    <a:bodyPr/>
                    <a:lstStyle/>
                    <a:p>
                      <a:pPr algn="ctr" rtl="0" fontAlgn="t">
                        <a:spcBef>
                          <a:spcPts val="1200"/>
                        </a:spcBef>
                        <a:spcAft>
                          <a:spcPts val="1200"/>
                        </a:spcAft>
                      </a:pPr>
                      <a:r>
                        <a:rPr lang="en-US" sz="2000" b="0" i="0" u="none" strike="noStrike" dirty="0">
                          <a:solidFill>
                            <a:srgbClr val="000000"/>
                          </a:solidFill>
                          <a:effectLst/>
                          <a:latin typeface="Arial" panose="020B0604020202020204" pitchFamily="34" charset="0"/>
                        </a:rPr>
                        <a:t>6.1</a:t>
                      </a:r>
                      <a:endParaRPr lang="en-US" sz="2800" dirty="0">
                        <a:effectLst/>
                      </a:endParaRPr>
                    </a:p>
                  </a:txBody>
                  <a:tcPr marL="53340" marR="53340" marT="76200" marB="76200" anchor="ctr"/>
                </a:tc>
                <a:extLst>
                  <a:ext uri="{0D108BD9-81ED-4DB2-BD59-A6C34878D82A}">
                    <a16:rowId xmlns:a16="http://schemas.microsoft.com/office/drawing/2014/main" val="581504861"/>
                  </a:ext>
                </a:extLst>
              </a:tr>
            </a:tbl>
          </a:graphicData>
        </a:graphic>
      </p:graphicFrame>
    </p:spTree>
    <p:extLst>
      <p:ext uri="{BB962C8B-B14F-4D97-AF65-F5344CB8AC3E}">
        <p14:creationId xmlns:p14="http://schemas.microsoft.com/office/powerpoint/2010/main" val="4193117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5457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159704" y="-8290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9F9F9F"/>
                </a:solidFill>
              </a:rPr>
              <a:t>Evaluation</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653143" y="886839"/>
            <a:ext cx="10515600" cy="8126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400" b="1" i="0" u="none" strike="noStrike" dirty="0">
                <a:solidFill>
                  <a:schemeClr val="accent1">
                    <a:lumMod val="75000"/>
                  </a:schemeClr>
                </a:solidFill>
                <a:effectLst/>
                <a:latin typeface="Arial" panose="020B0604020202020204" pitchFamily="34" charset="0"/>
              </a:rPr>
              <a:t>Our Results</a:t>
            </a:r>
            <a:endParaRPr lang="en-US" sz="1600" b="1" dirty="0">
              <a:solidFill>
                <a:schemeClr val="accent1">
                  <a:lumMod val="75000"/>
                </a:schemeClr>
              </a:solidFill>
              <a:effectLst/>
            </a:endParaRPr>
          </a:p>
        </p:txBody>
      </p:sp>
      <p:sp>
        <p:nvSpPr>
          <p:cNvPr id="8" name="Content Placeholder 2">
            <a:extLst>
              <a:ext uri="{FF2B5EF4-FFF2-40B4-BE49-F238E27FC236}">
                <a16:creationId xmlns:a16="http://schemas.microsoft.com/office/drawing/2014/main" id="{D5470E37-DB3D-3A28-BC2B-F1F43B0355E4}"/>
              </a:ext>
            </a:extLst>
          </p:cNvPr>
          <p:cNvSpPr txBox="1">
            <a:spLocks/>
          </p:cNvSpPr>
          <p:nvPr/>
        </p:nvSpPr>
        <p:spPr>
          <a:xfrm>
            <a:off x="650966" y="1318014"/>
            <a:ext cx="10515600" cy="5108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spcBef>
                <a:spcPts val="0"/>
              </a:spcBef>
              <a:spcAft>
                <a:spcPts val="0"/>
              </a:spcAft>
              <a:buNone/>
            </a:pPr>
            <a:r>
              <a:rPr lang="en-US" sz="2400" b="0" i="0" u="none" strike="noStrike" dirty="0">
                <a:effectLst/>
                <a:latin typeface="Arial" panose="020B0604020202020204" pitchFamily="34" charset="0"/>
              </a:rPr>
              <a:t>Question Answering:</a:t>
            </a:r>
            <a:r>
              <a:rPr lang="ar-JO" sz="2400" b="0" i="0" u="none" strike="noStrike" dirty="0">
                <a:effectLst/>
                <a:latin typeface="Arial" panose="020B0604020202020204" pitchFamily="34" charset="0"/>
              </a:rPr>
              <a:t> </a:t>
            </a:r>
            <a:r>
              <a:rPr lang="en-US" sz="2400" b="0" i="0" u="none" strike="noStrike" dirty="0">
                <a:noFill/>
                <a:effectLst/>
                <a:latin typeface="Arial" panose="020B0604020202020204" pitchFamily="34" charset="0"/>
              </a:rPr>
              <a:t>Question Generation:</a:t>
            </a:r>
          </a:p>
        </p:txBody>
      </p:sp>
      <p:graphicFrame>
        <p:nvGraphicFramePr>
          <p:cNvPr id="5" name="Table 7">
            <a:extLst>
              <a:ext uri="{FF2B5EF4-FFF2-40B4-BE49-F238E27FC236}">
                <a16:creationId xmlns:a16="http://schemas.microsoft.com/office/drawing/2014/main" id="{3FE370D3-8BBD-FCFC-40AE-6D133B880469}"/>
              </a:ext>
            </a:extLst>
          </p:cNvPr>
          <p:cNvGraphicFramePr>
            <a:graphicFrameLocks/>
          </p:cNvGraphicFramePr>
          <p:nvPr>
            <p:extLst>
              <p:ext uri="{D42A27DB-BD31-4B8C-83A1-F6EECF244321}">
                <p14:modId xmlns:p14="http://schemas.microsoft.com/office/powerpoint/2010/main" val="2798260084"/>
              </p:ext>
            </p:extLst>
          </p:nvPr>
        </p:nvGraphicFramePr>
        <p:xfrm>
          <a:off x="838200" y="1775611"/>
          <a:ext cx="10515600" cy="427175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692354555"/>
                    </a:ext>
                  </a:extLst>
                </a:gridCol>
                <a:gridCol w="1752600">
                  <a:extLst>
                    <a:ext uri="{9D8B030D-6E8A-4147-A177-3AD203B41FA5}">
                      <a16:colId xmlns:a16="http://schemas.microsoft.com/office/drawing/2014/main" val="213689625"/>
                    </a:ext>
                  </a:extLst>
                </a:gridCol>
                <a:gridCol w="1752600">
                  <a:extLst>
                    <a:ext uri="{9D8B030D-6E8A-4147-A177-3AD203B41FA5}">
                      <a16:colId xmlns:a16="http://schemas.microsoft.com/office/drawing/2014/main" val="1443219844"/>
                    </a:ext>
                  </a:extLst>
                </a:gridCol>
                <a:gridCol w="1752600">
                  <a:extLst>
                    <a:ext uri="{9D8B030D-6E8A-4147-A177-3AD203B41FA5}">
                      <a16:colId xmlns:a16="http://schemas.microsoft.com/office/drawing/2014/main" val="884809404"/>
                    </a:ext>
                  </a:extLst>
                </a:gridCol>
                <a:gridCol w="1752600">
                  <a:extLst>
                    <a:ext uri="{9D8B030D-6E8A-4147-A177-3AD203B41FA5}">
                      <a16:colId xmlns:a16="http://schemas.microsoft.com/office/drawing/2014/main" val="2769458392"/>
                    </a:ext>
                  </a:extLst>
                </a:gridCol>
                <a:gridCol w="1752600">
                  <a:extLst>
                    <a:ext uri="{9D8B030D-6E8A-4147-A177-3AD203B41FA5}">
                      <a16:colId xmlns:a16="http://schemas.microsoft.com/office/drawing/2014/main" val="1440367017"/>
                    </a:ext>
                  </a:extLst>
                </a:gridCol>
              </a:tblGrid>
              <a:tr h="854350">
                <a:tc>
                  <a:txBody>
                    <a:bodyPr/>
                    <a:lstStyle/>
                    <a:p>
                      <a:pPr algn="ctr" rtl="0" fontAlgn="t">
                        <a:spcBef>
                          <a:spcPts val="1200"/>
                        </a:spcBef>
                        <a:spcAft>
                          <a:spcPts val="1200"/>
                        </a:spcAft>
                      </a:pPr>
                      <a:r>
                        <a:rPr lang="en-US" sz="1400" b="1" i="0" u="none" strike="noStrike" dirty="0">
                          <a:solidFill>
                            <a:srgbClr val="000000"/>
                          </a:solidFill>
                          <a:effectLst/>
                          <a:latin typeface="Arial" panose="020B0604020202020204" pitchFamily="34" charset="0"/>
                        </a:rPr>
                        <a:t>Model / Metric</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400" b="1" i="0" u="none" strike="noStrike">
                          <a:solidFill>
                            <a:srgbClr val="000000"/>
                          </a:solidFill>
                          <a:effectLst/>
                          <a:latin typeface="Arial" panose="020B0604020202020204" pitchFamily="34" charset="0"/>
                        </a:rPr>
                        <a:t>BLEU</a:t>
                      </a:r>
                      <a:endParaRPr lang="en-US" sz="2400">
                        <a:effectLst/>
                      </a:endParaRPr>
                    </a:p>
                  </a:txBody>
                  <a:tcPr marL="53340" marR="53340" marT="76200" marB="76200" anchor="ctr"/>
                </a:tc>
                <a:tc>
                  <a:txBody>
                    <a:bodyPr/>
                    <a:lstStyle/>
                    <a:p>
                      <a:pPr algn="ctr" rtl="0" fontAlgn="t">
                        <a:spcBef>
                          <a:spcPts val="1200"/>
                        </a:spcBef>
                        <a:spcAft>
                          <a:spcPts val="1200"/>
                        </a:spcAft>
                      </a:pPr>
                      <a:r>
                        <a:rPr lang="en-US" sz="1400" b="1" i="0" u="none" strike="noStrike" dirty="0">
                          <a:solidFill>
                            <a:srgbClr val="000000"/>
                          </a:solidFill>
                          <a:effectLst/>
                          <a:latin typeface="Arial" panose="020B0604020202020204" pitchFamily="34" charset="0"/>
                        </a:rPr>
                        <a:t>ROUGE</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400" b="1" i="0" u="none" strike="noStrike">
                          <a:solidFill>
                            <a:srgbClr val="000000"/>
                          </a:solidFill>
                          <a:effectLst/>
                          <a:latin typeface="Arial" panose="020B0604020202020204" pitchFamily="34" charset="0"/>
                        </a:rPr>
                        <a:t>Exact Match</a:t>
                      </a:r>
                      <a:endParaRPr lang="en-US" sz="2400">
                        <a:effectLst/>
                      </a:endParaRPr>
                    </a:p>
                  </a:txBody>
                  <a:tcPr marL="53340" marR="53340" marT="76200" marB="76200" anchor="ctr"/>
                </a:tc>
                <a:tc>
                  <a:txBody>
                    <a:bodyPr/>
                    <a:lstStyle/>
                    <a:p>
                      <a:pPr algn="ctr" rtl="0" fontAlgn="t">
                        <a:spcBef>
                          <a:spcPts val="1200"/>
                        </a:spcBef>
                        <a:spcAft>
                          <a:spcPts val="1200"/>
                        </a:spcAft>
                      </a:pPr>
                      <a:r>
                        <a:rPr lang="en-US" sz="1400" b="1" i="0" u="none" strike="noStrike">
                          <a:solidFill>
                            <a:srgbClr val="000000"/>
                          </a:solidFill>
                          <a:effectLst/>
                          <a:latin typeface="Arial" panose="020B0604020202020204" pitchFamily="34" charset="0"/>
                        </a:rPr>
                        <a:t>F1 Score</a:t>
                      </a:r>
                      <a:endParaRPr lang="en-US" sz="2400">
                        <a:effectLst/>
                      </a:endParaRPr>
                    </a:p>
                  </a:txBody>
                  <a:tcPr marL="53340" marR="53340" marT="76200" marB="76200" anchor="ctr"/>
                </a:tc>
                <a:tc>
                  <a:txBody>
                    <a:bodyPr/>
                    <a:lstStyle/>
                    <a:p>
                      <a:pPr algn="ctr" rtl="0" fontAlgn="t">
                        <a:spcBef>
                          <a:spcPts val="1200"/>
                        </a:spcBef>
                        <a:spcAft>
                          <a:spcPts val="1200"/>
                        </a:spcAft>
                      </a:pPr>
                      <a:r>
                        <a:rPr lang="en-US" sz="1400" b="1" i="0" u="none" strike="noStrike">
                          <a:solidFill>
                            <a:srgbClr val="000000"/>
                          </a:solidFill>
                          <a:effectLst/>
                          <a:latin typeface="Arial" panose="020B0604020202020204" pitchFamily="34" charset="0"/>
                        </a:rPr>
                        <a:t>Fine-Tuning Time</a:t>
                      </a:r>
                      <a:endParaRPr lang="en-US" sz="2400">
                        <a:effectLst/>
                      </a:endParaRPr>
                    </a:p>
                  </a:txBody>
                  <a:tcPr marL="53340" marR="53340" marT="76200" marB="76200" anchor="ctr"/>
                </a:tc>
                <a:extLst>
                  <a:ext uri="{0D108BD9-81ED-4DB2-BD59-A6C34878D82A}">
                    <a16:rowId xmlns:a16="http://schemas.microsoft.com/office/drawing/2014/main" val="3650936916"/>
                  </a:ext>
                </a:extLst>
              </a:tr>
              <a:tr h="854350">
                <a:tc>
                  <a:txBody>
                    <a:bodyPr/>
                    <a:lstStyle/>
                    <a:p>
                      <a:pPr algn="ctr" rtl="0" fontAlgn="t">
                        <a:spcBef>
                          <a:spcPts val="1200"/>
                        </a:spcBef>
                        <a:spcAft>
                          <a:spcPts val="1200"/>
                        </a:spcAft>
                      </a:pPr>
                      <a:r>
                        <a:rPr lang="en-US" sz="1400" b="1" i="0" u="none" strike="noStrike" dirty="0">
                          <a:solidFill>
                            <a:srgbClr val="000000"/>
                          </a:solidFill>
                          <a:effectLst/>
                          <a:latin typeface="Arial" panose="020B0604020202020204" pitchFamily="34" charset="0"/>
                        </a:rPr>
                        <a:t>AraT5</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0.61</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0.38</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6</a:t>
                      </a:r>
                      <a:endParaRPr lang="en-US" sz="2400">
                        <a:effectLst/>
                      </a:endParaRPr>
                    </a:p>
                  </a:txBody>
                  <a:tcPr marL="53340" marR="53340" marT="76200" marB="76200" anchor="ctr"/>
                </a:tc>
                <a:extLst>
                  <a:ext uri="{0D108BD9-81ED-4DB2-BD59-A6C34878D82A}">
                    <a16:rowId xmlns:a16="http://schemas.microsoft.com/office/drawing/2014/main" val="3723917530"/>
                  </a:ext>
                </a:extLst>
              </a:tr>
              <a:tr h="854350">
                <a:tc>
                  <a:txBody>
                    <a:bodyPr/>
                    <a:lstStyle/>
                    <a:p>
                      <a:pPr algn="ctr" rtl="0" fontAlgn="t">
                        <a:spcBef>
                          <a:spcPts val="1200"/>
                        </a:spcBef>
                        <a:spcAft>
                          <a:spcPts val="1200"/>
                        </a:spcAft>
                      </a:pPr>
                      <a:r>
                        <a:rPr lang="en-US" sz="1400" b="1" i="0" u="none" strike="noStrike" dirty="0" err="1">
                          <a:solidFill>
                            <a:srgbClr val="000000"/>
                          </a:solidFill>
                          <a:effectLst/>
                          <a:latin typeface="Arial" panose="020B0604020202020204" pitchFamily="34" charset="0"/>
                        </a:rPr>
                        <a:t>AraGPT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0.57</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0.29</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7</a:t>
                      </a:r>
                      <a:endParaRPr lang="en-US" sz="2400" dirty="0">
                        <a:effectLst/>
                      </a:endParaRPr>
                    </a:p>
                  </a:txBody>
                  <a:tcPr marL="53340" marR="53340" marT="76200" marB="76200" anchor="ctr"/>
                </a:tc>
                <a:extLst>
                  <a:ext uri="{0D108BD9-81ED-4DB2-BD59-A6C34878D82A}">
                    <a16:rowId xmlns:a16="http://schemas.microsoft.com/office/drawing/2014/main" val="2052854527"/>
                  </a:ext>
                </a:extLst>
              </a:tr>
              <a:tr h="854350">
                <a:tc>
                  <a:txBody>
                    <a:bodyPr/>
                    <a:lstStyle/>
                    <a:p>
                      <a:pPr algn="ctr" rtl="0" fontAlgn="t">
                        <a:spcBef>
                          <a:spcPts val="1200"/>
                        </a:spcBef>
                        <a:spcAft>
                          <a:spcPts val="1200"/>
                        </a:spcAft>
                      </a:pPr>
                      <a:r>
                        <a:rPr lang="en-US" sz="1400" b="1" i="0" u="none" strike="noStrike" dirty="0" err="1">
                          <a:solidFill>
                            <a:srgbClr val="000000"/>
                          </a:solidFill>
                          <a:effectLst/>
                          <a:latin typeface="Arial" panose="020B0604020202020204" pitchFamily="34" charset="0"/>
                        </a:rPr>
                        <a:t>AraBERT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0.42</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0.65</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9.6</a:t>
                      </a:r>
                      <a:endParaRPr lang="en-US" sz="2400" dirty="0">
                        <a:effectLst/>
                      </a:endParaRPr>
                    </a:p>
                  </a:txBody>
                  <a:tcPr marL="53340" marR="53340" marT="76200" marB="76200" anchor="ctr"/>
                </a:tc>
                <a:extLst>
                  <a:ext uri="{0D108BD9-81ED-4DB2-BD59-A6C34878D82A}">
                    <a16:rowId xmlns:a16="http://schemas.microsoft.com/office/drawing/2014/main" val="2961504851"/>
                  </a:ext>
                </a:extLst>
              </a:tr>
              <a:tr h="854350">
                <a:tc>
                  <a:txBody>
                    <a:bodyPr/>
                    <a:lstStyle/>
                    <a:p>
                      <a:pPr algn="ctr" rtl="0" fontAlgn="t">
                        <a:spcBef>
                          <a:spcPts val="1200"/>
                        </a:spcBef>
                        <a:spcAft>
                          <a:spcPts val="1200"/>
                        </a:spcAft>
                      </a:pPr>
                      <a:r>
                        <a:rPr lang="en-US" sz="1400" b="1" i="0" u="none" strike="noStrike">
                          <a:solidFill>
                            <a:srgbClr val="000000"/>
                          </a:solidFill>
                          <a:effectLst/>
                          <a:latin typeface="Arial" panose="020B0604020202020204" pitchFamily="34" charset="0"/>
                        </a:rPr>
                        <a:t>AraELECTRA</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a:solidFill>
                            <a:srgbClr val="000000"/>
                          </a:solidFill>
                          <a:effectLst/>
                          <a:latin typeface="Arial" panose="020B0604020202020204" pitchFamily="34" charset="0"/>
                        </a:rPr>
                        <a:t>0.52</a:t>
                      </a:r>
                      <a:endParaRPr lang="en-US" sz="240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0.73</a:t>
                      </a:r>
                      <a:endParaRPr lang="en-US" sz="2400" dirty="0">
                        <a:effectLst/>
                      </a:endParaRPr>
                    </a:p>
                  </a:txBody>
                  <a:tcPr marL="53340" marR="53340" marT="76200" marB="76200" anchor="ctr"/>
                </a:tc>
                <a:tc>
                  <a:txBody>
                    <a:bodyPr/>
                    <a:lstStyle/>
                    <a:p>
                      <a:pPr algn="ctr" rtl="0" fontAlgn="t">
                        <a:spcBef>
                          <a:spcPts val="1200"/>
                        </a:spcBef>
                        <a:spcAft>
                          <a:spcPts val="1200"/>
                        </a:spcAft>
                      </a:pPr>
                      <a:r>
                        <a:rPr lang="en-US" sz="1800" b="0" i="0" u="none" strike="noStrike" dirty="0">
                          <a:solidFill>
                            <a:srgbClr val="000000"/>
                          </a:solidFill>
                          <a:effectLst/>
                          <a:latin typeface="Arial" panose="020B0604020202020204" pitchFamily="34" charset="0"/>
                        </a:rPr>
                        <a:t>2.3</a:t>
                      </a:r>
                      <a:endParaRPr lang="en-US" sz="2400" dirty="0">
                        <a:effectLst/>
                      </a:endParaRPr>
                    </a:p>
                  </a:txBody>
                  <a:tcPr marL="53340" marR="53340" marT="76200" marB="76200" anchor="ctr"/>
                </a:tc>
                <a:extLst>
                  <a:ext uri="{0D108BD9-81ED-4DB2-BD59-A6C34878D82A}">
                    <a16:rowId xmlns:a16="http://schemas.microsoft.com/office/drawing/2014/main" val="3291432643"/>
                  </a:ext>
                </a:extLst>
              </a:tr>
            </a:tbl>
          </a:graphicData>
        </a:graphic>
      </p:graphicFrame>
    </p:spTree>
    <p:extLst>
      <p:ext uri="{BB962C8B-B14F-4D97-AF65-F5344CB8AC3E}">
        <p14:creationId xmlns:p14="http://schemas.microsoft.com/office/powerpoint/2010/main" val="1319578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5457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Challenges</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Challenges and Constrains</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Fine-tuning time and cost</a:t>
            </a:r>
          </a:p>
          <a:p>
            <a:r>
              <a:rPr lang="en-US" sz="2400" dirty="0"/>
              <a:t>Question generation and answering time</a:t>
            </a:r>
          </a:p>
          <a:p>
            <a:r>
              <a:rPr lang="en-US" sz="2400" dirty="0"/>
              <a:t>Evaluation </a:t>
            </a:r>
          </a:p>
          <a:p>
            <a:endParaRPr lang="en-US" sz="2400" dirty="0"/>
          </a:p>
        </p:txBody>
      </p:sp>
    </p:spTree>
    <p:extLst>
      <p:ext uri="{BB962C8B-B14F-4D97-AF65-F5344CB8AC3E}">
        <p14:creationId xmlns:p14="http://schemas.microsoft.com/office/powerpoint/2010/main" val="3010499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5457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Challenges</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Challenges and Constrains</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Fine-tuning time and cost</a:t>
            </a:r>
          </a:p>
          <a:p>
            <a:r>
              <a:rPr lang="en-US" sz="2400" dirty="0">
                <a:solidFill>
                  <a:srgbClr val="9F9F9F"/>
                </a:solidFill>
              </a:rPr>
              <a:t>Question generation and answering time</a:t>
            </a:r>
          </a:p>
          <a:p>
            <a:r>
              <a:rPr lang="en-US" sz="2400" dirty="0">
                <a:solidFill>
                  <a:srgbClr val="9F9F9F"/>
                </a:solidFill>
              </a:rPr>
              <a:t>Evaluation </a:t>
            </a:r>
          </a:p>
          <a:p>
            <a:endParaRPr lang="en-US" sz="2400" dirty="0"/>
          </a:p>
        </p:txBody>
      </p:sp>
    </p:spTree>
    <p:extLst>
      <p:ext uri="{BB962C8B-B14F-4D97-AF65-F5344CB8AC3E}">
        <p14:creationId xmlns:p14="http://schemas.microsoft.com/office/powerpoint/2010/main" val="707589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5457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Challenges</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Challenges and Constrains</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Fine-tuning time and cost</a:t>
            </a:r>
          </a:p>
          <a:p>
            <a:r>
              <a:rPr lang="en-US" sz="3200" b="1" dirty="0"/>
              <a:t>Question generation and answering time</a:t>
            </a:r>
          </a:p>
          <a:p>
            <a:r>
              <a:rPr lang="en-US" sz="2400" dirty="0">
                <a:solidFill>
                  <a:srgbClr val="9F9F9F"/>
                </a:solidFill>
              </a:rPr>
              <a:t>Evaluation </a:t>
            </a:r>
          </a:p>
          <a:p>
            <a:endParaRPr lang="en-US" sz="2400" dirty="0">
              <a:solidFill>
                <a:srgbClr val="9F9F9F"/>
              </a:solidFill>
            </a:endParaRPr>
          </a:p>
        </p:txBody>
      </p:sp>
    </p:spTree>
    <p:extLst>
      <p:ext uri="{BB962C8B-B14F-4D97-AF65-F5344CB8AC3E}">
        <p14:creationId xmlns:p14="http://schemas.microsoft.com/office/powerpoint/2010/main" val="176543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5457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Challenges</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Challenges and Constrains</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Fine-tuning time and cost</a:t>
            </a:r>
          </a:p>
          <a:p>
            <a:r>
              <a:rPr lang="en-US" sz="2400" dirty="0">
                <a:solidFill>
                  <a:srgbClr val="9F9F9F"/>
                </a:solidFill>
              </a:rPr>
              <a:t>Question generation and answering time</a:t>
            </a:r>
          </a:p>
          <a:p>
            <a:r>
              <a:rPr lang="en-US" sz="3200" b="1" dirty="0"/>
              <a:t>Evaluation</a:t>
            </a:r>
            <a:r>
              <a:rPr lang="en-US" sz="2400" dirty="0">
                <a:solidFill>
                  <a:srgbClr val="9F9F9F"/>
                </a:solidFill>
              </a:rPr>
              <a:t> </a:t>
            </a:r>
          </a:p>
          <a:p>
            <a:endParaRPr lang="en-US" sz="2400" dirty="0">
              <a:solidFill>
                <a:srgbClr val="9F9F9F"/>
              </a:solidFill>
            </a:endParaRPr>
          </a:p>
        </p:txBody>
      </p:sp>
    </p:spTree>
    <p:extLst>
      <p:ext uri="{BB962C8B-B14F-4D97-AF65-F5344CB8AC3E}">
        <p14:creationId xmlns:p14="http://schemas.microsoft.com/office/powerpoint/2010/main" val="60352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3282482"/>
            <a:ext cx="12192000" cy="673699"/>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3431830"/>
            <a:ext cx="2046514" cy="415637"/>
          </a:xfrm>
        </p:spPr>
        <p:txBody>
          <a:bodyPr>
            <a:normAutofit/>
          </a:bodyPr>
          <a:lstStyle/>
          <a:p>
            <a:pPr marL="0" indent="0" algn="ctr">
              <a:buNone/>
            </a:pPr>
            <a:r>
              <a:rPr lang="en-US" sz="2000" b="1" dirty="0">
                <a:solidFill>
                  <a:schemeClr val="bg1"/>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342900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a:p>
            <a:pPr marL="0" indent="0" algn="ctr">
              <a:buFont typeface="Arial" panose="020B0604020202020204" pitchFamily="34" charset="0"/>
              <a:buNone/>
            </a:pP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3429000"/>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System Implementation </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342900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Challenges</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3429001"/>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15" name="Title 1">
            <a:extLst>
              <a:ext uri="{FF2B5EF4-FFF2-40B4-BE49-F238E27FC236}">
                <a16:creationId xmlns:a16="http://schemas.microsoft.com/office/drawing/2014/main" id="{3847F76D-5E87-69EC-063E-55AF256977CB}"/>
              </a:ext>
            </a:extLst>
          </p:cNvPr>
          <p:cNvSpPr>
            <a:spLocks noGrp="1"/>
          </p:cNvSpPr>
          <p:nvPr>
            <p:ph type="title"/>
          </p:nvPr>
        </p:nvSpPr>
        <p:spPr>
          <a:xfrm>
            <a:off x="838200" y="365125"/>
            <a:ext cx="10515600" cy="1325563"/>
          </a:xfrm>
        </p:spPr>
        <p:txBody>
          <a:bodyPr/>
          <a:lstStyle/>
          <a:p>
            <a:r>
              <a:rPr lang="en-US" b="1" dirty="0">
                <a:solidFill>
                  <a:schemeClr val="accent1">
                    <a:lumMod val="75000"/>
                  </a:schemeClr>
                </a:solidFill>
              </a:rPr>
              <a:t>Outline</a:t>
            </a:r>
          </a:p>
        </p:txBody>
      </p:sp>
    </p:spTree>
    <p:extLst>
      <p:ext uri="{BB962C8B-B14F-4D97-AF65-F5344CB8AC3E}">
        <p14:creationId xmlns:p14="http://schemas.microsoft.com/office/powerpoint/2010/main" val="3913668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5457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FUTURE WORK</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Human Annotators Evaluation</a:t>
            </a:r>
          </a:p>
          <a:p>
            <a:r>
              <a:rPr lang="en-US" sz="2400" dirty="0"/>
              <a:t>Feedback System</a:t>
            </a:r>
          </a:p>
          <a:p>
            <a:r>
              <a:rPr lang="en-US" sz="2400" dirty="0"/>
              <a:t>Use larger models</a:t>
            </a:r>
          </a:p>
          <a:p>
            <a:r>
              <a:rPr lang="en-US" sz="2400" dirty="0"/>
              <a:t>Mobile App Version</a:t>
            </a:r>
          </a:p>
          <a:p>
            <a:endParaRPr lang="en-US" sz="2400" dirty="0"/>
          </a:p>
        </p:txBody>
      </p:sp>
    </p:spTree>
    <p:extLst>
      <p:ext uri="{BB962C8B-B14F-4D97-AF65-F5344CB8AC3E}">
        <p14:creationId xmlns:p14="http://schemas.microsoft.com/office/powerpoint/2010/main" val="1212514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5457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FUTURE WORK</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b="1" dirty="0"/>
              <a:t>Human Annotators Evaluation</a:t>
            </a:r>
          </a:p>
          <a:p>
            <a:r>
              <a:rPr lang="en-US" sz="2400" dirty="0">
                <a:solidFill>
                  <a:srgbClr val="9F9F9F"/>
                </a:solidFill>
              </a:rPr>
              <a:t>Feedback System</a:t>
            </a:r>
          </a:p>
          <a:p>
            <a:r>
              <a:rPr lang="en-US" sz="2400" dirty="0">
                <a:solidFill>
                  <a:srgbClr val="9F9F9F"/>
                </a:solidFill>
              </a:rPr>
              <a:t>Use larger models</a:t>
            </a:r>
          </a:p>
          <a:p>
            <a:r>
              <a:rPr lang="en-US" sz="2400" dirty="0">
                <a:solidFill>
                  <a:srgbClr val="9F9F9F"/>
                </a:solidFill>
              </a:rPr>
              <a:t>Mobile App Version</a:t>
            </a:r>
          </a:p>
          <a:p>
            <a:endParaRPr lang="en-US" sz="2400" dirty="0"/>
          </a:p>
        </p:txBody>
      </p:sp>
    </p:spTree>
    <p:extLst>
      <p:ext uri="{BB962C8B-B14F-4D97-AF65-F5344CB8AC3E}">
        <p14:creationId xmlns:p14="http://schemas.microsoft.com/office/powerpoint/2010/main" val="212085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5457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FUTURE WORK</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Human Annotators Evaluation</a:t>
            </a:r>
          </a:p>
          <a:p>
            <a:r>
              <a:rPr lang="en-US" sz="3200" b="1" dirty="0"/>
              <a:t>Feedback System</a:t>
            </a:r>
          </a:p>
          <a:p>
            <a:r>
              <a:rPr lang="en-US" sz="2400" dirty="0">
                <a:solidFill>
                  <a:srgbClr val="9F9F9F"/>
                </a:solidFill>
              </a:rPr>
              <a:t>Use larger models</a:t>
            </a:r>
          </a:p>
          <a:p>
            <a:r>
              <a:rPr lang="en-US" sz="2400" dirty="0">
                <a:solidFill>
                  <a:srgbClr val="9F9F9F"/>
                </a:solidFill>
              </a:rPr>
              <a:t>Mobile App Version</a:t>
            </a:r>
          </a:p>
          <a:p>
            <a:endParaRPr lang="en-US" sz="2400" dirty="0">
              <a:solidFill>
                <a:srgbClr val="9F9F9F"/>
              </a:solidFill>
            </a:endParaRPr>
          </a:p>
          <a:p>
            <a:endParaRPr lang="en-US" sz="2400" dirty="0">
              <a:solidFill>
                <a:srgbClr val="9F9F9F"/>
              </a:solidFill>
            </a:endParaRPr>
          </a:p>
        </p:txBody>
      </p:sp>
    </p:spTree>
    <p:extLst>
      <p:ext uri="{BB962C8B-B14F-4D97-AF65-F5344CB8AC3E}">
        <p14:creationId xmlns:p14="http://schemas.microsoft.com/office/powerpoint/2010/main" val="134905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5457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FUTURE WORK</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Human Annotators Evaluation</a:t>
            </a:r>
          </a:p>
          <a:p>
            <a:r>
              <a:rPr lang="en-US" sz="2400" dirty="0">
                <a:solidFill>
                  <a:srgbClr val="9F9F9F"/>
                </a:solidFill>
              </a:rPr>
              <a:t>Feedback System</a:t>
            </a:r>
          </a:p>
          <a:p>
            <a:r>
              <a:rPr lang="en-US" sz="3200" b="1" dirty="0"/>
              <a:t>Use larger models</a:t>
            </a:r>
          </a:p>
          <a:p>
            <a:r>
              <a:rPr lang="en-US" sz="2400" dirty="0">
                <a:solidFill>
                  <a:srgbClr val="9F9F9F"/>
                </a:solidFill>
              </a:rPr>
              <a:t>Mobile App Version</a:t>
            </a:r>
          </a:p>
          <a:p>
            <a:endParaRPr lang="en-US" sz="2400" dirty="0">
              <a:solidFill>
                <a:srgbClr val="9F9F9F"/>
              </a:solidFill>
            </a:endParaRPr>
          </a:p>
        </p:txBody>
      </p:sp>
    </p:spTree>
    <p:extLst>
      <p:ext uri="{BB962C8B-B14F-4D97-AF65-F5344CB8AC3E}">
        <p14:creationId xmlns:p14="http://schemas.microsoft.com/office/powerpoint/2010/main" val="1950696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690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5457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681053" y="227637"/>
            <a:ext cx="1100903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lumMod val="75000"/>
                  </a:schemeClr>
                </a:solidFill>
              </a:rPr>
              <a:t>FUTURE WORK</a:t>
            </a:r>
          </a:p>
        </p:txBody>
      </p:sp>
      <p:sp>
        <p:nvSpPr>
          <p:cNvPr id="2" name="Content Placeholder 2">
            <a:extLst>
              <a:ext uri="{FF2B5EF4-FFF2-40B4-BE49-F238E27FC236}">
                <a16:creationId xmlns:a16="http://schemas.microsoft.com/office/drawing/2014/main" id="{A4E2A230-2CD4-5E4D-FCC6-96737F31401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9F9F9F"/>
                </a:solidFill>
              </a:rPr>
              <a:t>Human Annotators Evaluation</a:t>
            </a:r>
          </a:p>
          <a:p>
            <a:r>
              <a:rPr lang="en-US" sz="2400" dirty="0">
                <a:solidFill>
                  <a:srgbClr val="9F9F9F"/>
                </a:solidFill>
              </a:rPr>
              <a:t>Feedback System</a:t>
            </a:r>
          </a:p>
          <a:p>
            <a:r>
              <a:rPr lang="en-US" sz="2400" dirty="0">
                <a:solidFill>
                  <a:srgbClr val="9F9F9F"/>
                </a:solidFill>
              </a:rPr>
              <a:t>Use larger models</a:t>
            </a:r>
          </a:p>
          <a:p>
            <a:r>
              <a:rPr lang="en-US" sz="3200" b="1" dirty="0"/>
              <a:t>Mobile App Version</a:t>
            </a:r>
          </a:p>
          <a:p>
            <a:endParaRPr lang="en-US" sz="2400" dirty="0">
              <a:solidFill>
                <a:srgbClr val="9F9F9F"/>
              </a:solidFill>
            </a:endParaRPr>
          </a:p>
        </p:txBody>
      </p:sp>
    </p:spTree>
    <p:extLst>
      <p:ext uri="{BB962C8B-B14F-4D97-AF65-F5344CB8AC3E}">
        <p14:creationId xmlns:p14="http://schemas.microsoft.com/office/powerpoint/2010/main" val="3405281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7981287"/>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8034621"/>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8033642"/>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8031791"/>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8031791"/>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8001312"/>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kern="1200" dirty="0">
                <a:solidFill>
                  <a:schemeClr val="bg1"/>
                </a:solidFill>
                <a:effectLst/>
                <a:latin typeface="Calibri" panose="020F0502020204030204" pitchFamily="34" charset="0"/>
                <a:ea typeface="+mn-ea"/>
                <a:cs typeface="+mn-cs"/>
              </a:rPr>
              <a:t>Future Plan</a:t>
            </a:r>
            <a:endParaRPr lang="en-US" sz="2000" b="1" dirty="0">
              <a:solidFill>
                <a:schemeClr val="bg1"/>
              </a:solidFill>
            </a:endParaRPr>
          </a:p>
          <a:p>
            <a:pPr marL="0" indent="0" algn="ctr">
              <a:buFont typeface="Arial" panose="020B0604020202020204" pitchFamily="34" charset="0"/>
              <a:buNone/>
            </a:pPr>
            <a:endParaRPr lang="en-US" sz="2000" b="1" dirty="0">
              <a:solidFill>
                <a:schemeClr val="bg1"/>
              </a:solidFill>
            </a:endParaRPr>
          </a:p>
        </p:txBody>
      </p:sp>
      <p:sp>
        <p:nvSpPr>
          <p:cNvPr id="6" name="Title 1">
            <a:extLst>
              <a:ext uri="{FF2B5EF4-FFF2-40B4-BE49-F238E27FC236}">
                <a16:creationId xmlns:a16="http://schemas.microsoft.com/office/drawing/2014/main" id="{73D2D46F-0724-F507-F60E-32176FCFFE7B}"/>
              </a:ext>
            </a:extLst>
          </p:cNvPr>
          <p:cNvSpPr txBox="1">
            <a:spLocks/>
          </p:cNvSpPr>
          <p:nvPr/>
        </p:nvSpPr>
        <p:spPr>
          <a:xfrm>
            <a:off x="591480" y="1906731"/>
            <a:ext cx="11009039" cy="30445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5600" b="1" dirty="0">
                <a:solidFill>
                  <a:schemeClr val="accent1">
                    <a:lumMod val="75000"/>
                  </a:schemeClr>
                </a:solidFill>
                <a:latin typeface="+mn-lt"/>
              </a:rPr>
              <a:t>Thank You</a:t>
            </a:r>
          </a:p>
        </p:txBody>
      </p:sp>
    </p:spTree>
    <p:extLst>
      <p:ext uri="{BB962C8B-B14F-4D97-AF65-F5344CB8AC3E}">
        <p14:creationId xmlns:p14="http://schemas.microsoft.com/office/powerpoint/2010/main" val="44762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64735"/>
            <a:ext cx="2046514" cy="415637"/>
          </a:xfrm>
        </p:spPr>
        <p:txBody>
          <a:bodyPr>
            <a:normAutofit/>
          </a:bodyPr>
          <a:lstStyle/>
          <a:p>
            <a:pPr marL="0" indent="0" algn="ctr">
              <a:buNone/>
            </a:pPr>
            <a:r>
              <a:rPr lang="en-US" sz="2000" b="1" dirty="0">
                <a:solidFill>
                  <a:schemeClr val="bg1"/>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a:p>
            <a:pPr marL="0" indent="0" algn="ctr">
              <a:buFont typeface="Arial" panose="020B0604020202020204" pitchFamily="34" charset="0"/>
              <a:buNone/>
            </a:pP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5" name="Title 14">
            <a:extLst>
              <a:ext uri="{FF2B5EF4-FFF2-40B4-BE49-F238E27FC236}">
                <a16:creationId xmlns:a16="http://schemas.microsoft.com/office/drawing/2014/main" id="{57AA49B1-1657-3C06-C6E0-1FEDAADCCA14}"/>
              </a:ext>
            </a:extLst>
          </p:cNvPr>
          <p:cNvSpPr>
            <a:spLocks noGrp="1"/>
          </p:cNvSpPr>
          <p:nvPr>
            <p:ph type="title"/>
          </p:nvPr>
        </p:nvSpPr>
        <p:spPr>
          <a:xfrm>
            <a:off x="838200" y="2217738"/>
            <a:ext cx="10515600" cy="1325563"/>
          </a:xfrm>
        </p:spPr>
        <p:txBody>
          <a:bodyPr/>
          <a:lstStyle/>
          <a:p>
            <a:pPr algn="ctr"/>
            <a:r>
              <a:rPr lang="en-US" b="1" dirty="0">
                <a:solidFill>
                  <a:schemeClr val="accent1">
                    <a:lumMod val="75000"/>
                  </a:schemeClr>
                </a:solidFill>
              </a:rPr>
              <a:t>MOTIVATION</a:t>
            </a:r>
            <a:endParaRPr lang="en-US" dirty="0"/>
          </a:p>
        </p:txBody>
      </p:sp>
    </p:spTree>
    <p:extLst>
      <p:ext uri="{BB962C8B-B14F-4D97-AF65-F5344CB8AC3E}">
        <p14:creationId xmlns:p14="http://schemas.microsoft.com/office/powerpoint/2010/main" val="45397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64735"/>
            <a:ext cx="2046514" cy="415637"/>
          </a:xfrm>
        </p:spPr>
        <p:txBody>
          <a:bodyPr>
            <a:normAutofit/>
          </a:bodyPr>
          <a:lstStyle/>
          <a:p>
            <a:pPr marL="0" indent="0" algn="ctr">
              <a:buNone/>
            </a:pPr>
            <a:r>
              <a:rPr lang="en-US" sz="2000" b="1" dirty="0">
                <a:solidFill>
                  <a:schemeClr val="bg1"/>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1">
                    <a:lumMod val="60000"/>
                    <a:lumOff val="40000"/>
                  </a:schemeClr>
                </a:solidFill>
              </a:rPr>
              <a:t>Background</a:t>
            </a:r>
          </a:p>
          <a:p>
            <a:pPr marL="0" indent="0" algn="ctr">
              <a:buFont typeface="Arial" panose="020B0604020202020204" pitchFamily="34" charset="0"/>
              <a:buNone/>
            </a:pP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BE9B256A-B687-75F8-F830-72153B2B7FFD}"/>
              </a:ext>
            </a:extLst>
          </p:cNvPr>
          <p:cNvSpPr>
            <a:spLocks noGrp="1"/>
          </p:cNvSpPr>
          <p:nvPr>
            <p:ph type="title"/>
          </p:nvPr>
        </p:nvSpPr>
        <p:spPr>
          <a:xfrm>
            <a:off x="838200" y="365125"/>
            <a:ext cx="10515600" cy="1325563"/>
          </a:xfrm>
        </p:spPr>
        <p:txBody>
          <a:bodyPr/>
          <a:lstStyle/>
          <a:p>
            <a:r>
              <a:rPr lang="en-US" b="1" dirty="0">
                <a:solidFill>
                  <a:schemeClr val="accent1">
                    <a:lumMod val="75000"/>
                  </a:schemeClr>
                </a:solidFill>
              </a:rPr>
              <a:t>Contribution</a:t>
            </a:r>
          </a:p>
        </p:txBody>
      </p:sp>
      <p:sp>
        <p:nvSpPr>
          <p:cNvPr id="8" name="Content Placeholder 2">
            <a:extLst>
              <a:ext uri="{FF2B5EF4-FFF2-40B4-BE49-F238E27FC236}">
                <a16:creationId xmlns:a16="http://schemas.microsoft.com/office/drawing/2014/main" id="{994012D0-CD4F-28DE-2313-44B2A1AA834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Contributing</a:t>
            </a:r>
            <a:r>
              <a:rPr lang="en-US" dirty="0"/>
              <a:t> to ML and NLP for the Arabic language.</a:t>
            </a:r>
          </a:p>
          <a:p>
            <a:r>
              <a:rPr lang="en-US" b="1" dirty="0"/>
              <a:t>Efficient</a:t>
            </a:r>
            <a:r>
              <a:rPr lang="en-US" dirty="0"/>
              <a:t> solution for Arabic Q&amp;A automation.</a:t>
            </a:r>
          </a:p>
          <a:p>
            <a:r>
              <a:rPr lang="en-US" b="1" dirty="0"/>
              <a:t>Web-based</a:t>
            </a:r>
            <a:r>
              <a:rPr lang="en-US" dirty="0"/>
              <a:t> platform for Arabic FAQs generation.</a:t>
            </a:r>
          </a:p>
          <a:p>
            <a:r>
              <a:rPr lang="en-US" dirty="0"/>
              <a:t>Design, implement, evaluate, and test Q&amp;A transformer LLMs.</a:t>
            </a:r>
          </a:p>
          <a:p>
            <a:endParaRPr lang="en-US" dirty="0">
              <a:highlight>
                <a:srgbClr val="FF00FF"/>
              </a:highlight>
            </a:endParaRPr>
          </a:p>
          <a:p>
            <a:endParaRPr lang="en-US" dirty="0"/>
          </a:p>
        </p:txBody>
      </p:sp>
    </p:spTree>
    <p:extLst>
      <p:ext uri="{BB962C8B-B14F-4D97-AF65-F5344CB8AC3E}">
        <p14:creationId xmlns:p14="http://schemas.microsoft.com/office/powerpoint/2010/main" val="398330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182C70-4BB5-9DCD-DBC3-77F8C5F240D2}"/>
              </a:ext>
            </a:extLst>
          </p:cNvPr>
          <p:cNvSpPr/>
          <p:nvPr/>
        </p:nvSpPr>
        <p:spPr>
          <a:xfrm>
            <a:off x="0" y="6234551"/>
            <a:ext cx="12192000" cy="415637"/>
          </a:xfrm>
          <a:prstGeom prst="rect">
            <a:avLst/>
          </a:prstGeom>
          <a:solidFill>
            <a:schemeClr val="accent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33809A2-90E0-FEED-A87E-7556CD998155}"/>
              </a:ext>
            </a:extLst>
          </p:cNvPr>
          <p:cNvSpPr>
            <a:spLocks noGrp="1"/>
          </p:cNvSpPr>
          <p:nvPr>
            <p:ph idx="1"/>
          </p:nvPr>
        </p:nvSpPr>
        <p:spPr>
          <a:xfrm>
            <a:off x="-83457" y="6287885"/>
            <a:ext cx="2046514" cy="415637"/>
          </a:xfrm>
        </p:spPr>
        <p:txBody>
          <a:bodyPr>
            <a:normAutofit/>
          </a:bodyPr>
          <a:lstStyle/>
          <a:p>
            <a:pPr marL="0" indent="0" algn="ctr">
              <a:buNone/>
            </a:pPr>
            <a:r>
              <a:rPr lang="en-US" sz="1600" dirty="0">
                <a:solidFill>
                  <a:schemeClr val="accent1">
                    <a:lumMod val="60000"/>
                    <a:lumOff val="40000"/>
                  </a:schemeClr>
                </a:solidFill>
              </a:rPr>
              <a:t>Introduction</a:t>
            </a:r>
          </a:p>
        </p:txBody>
      </p:sp>
      <p:sp>
        <p:nvSpPr>
          <p:cNvPr id="10" name="Content Placeholder 2">
            <a:extLst>
              <a:ext uri="{FF2B5EF4-FFF2-40B4-BE49-F238E27FC236}">
                <a16:creationId xmlns:a16="http://schemas.microsoft.com/office/drawing/2014/main" id="{D16930C5-DB8E-23C7-431C-6B9B8A725F2A}"/>
              </a:ext>
            </a:extLst>
          </p:cNvPr>
          <p:cNvSpPr txBox="1">
            <a:spLocks/>
          </p:cNvSpPr>
          <p:nvPr/>
        </p:nvSpPr>
        <p:spPr>
          <a:xfrm>
            <a:off x="2237286" y="6250330"/>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solidFill>
                  <a:schemeClr val="bg1"/>
                </a:solidFill>
              </a:rPr>
              <a:t>Background</a:t>
            </a:r>
          </a:p>
        </p:txBody>
      </p:sp>
      <p:sp>
        <p:nvSpPr>
          <p:cNvPr id="11" name="Content Placeholder 2">
            <a:extLst>
              <a:ext uri="{FF2B5EF4-FFF2-40B4-BE49-F238E27FC236}">
                <a16:creationId xmlns:a16="http://schemas.microsoft.com/office/drawing/2014/main" id="{CF8CB00C-0873-65B1-431C-2EBD738E40DE}"/>
              </a:ext>
            </a:extLst>
          </p:cNvPr>
          <p:cNvSpPr txBox="1">
            <a:spLocks/>
          </p:cNvSpPr>
          <p:nvPr/>
        </p:nvSpPr>
        <p:spPr>
          <a:xfrm>
            <a:off x="4558029" y="6285055"/>
            <a:ext cx="2992483"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System Implementation </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2" name="Content Placeholder 2">
            <a:extLst>
              <a:ext uri="{FF2B5EF4-FFF2-40B4-BE49-F238E27FC236}">
                <a16:creationId xmlns:a16="http://schemas.microsoft.com/office/drawing/2014/main" id="{F7CA7CB3-96B4-A368-62DA-C0B61ACF8B66}"/>
              </a:ext>
            </a:extLst>
          </p:cNvPr>
          <p:cNvSpPr txBox="1">
            <a:spLocks/>
          </p:cNvSpPr>
          <p:nvPr/>
        </p:nvSpPr>
        <p:spPr>
          <a:xfrm>
            <a:off x="7824741" y="6285055"/>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Challenges</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13" name="Content Placeholder 2">
            <a:extLst>
              <a:ext uri="{FF2B5EF4-FFF2-40B4-BE49-F238E27FC236}">
                <a16:creationId xmlns:a16="http://schemas.microsoft.com/office/drawing/2014/main" id="{44E96E78-09E5-BA98-EEF4-22EEA848445C}"/>
              </a:ext>
            </a:extLst>
          </p:cNvPr>
          <p:cNvSpPr txBox="1">
            <a:spLocks/>
          </p:cNvSpPr>
          <p:nvPr/>
        </p:nvSpPr>
        <p:spPr>
          <a:xfrm>
            <a:off x="10145486" y="6285056"/>
            <a:ext cx="2046514" cy="4156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kern="1200" dirty="0">
                <a:solidFill>
                  <a:schemeClr val="accent1">
                    <a:lumMod val="60000"/>
                    <a:lumOff val="40000"/>
                  </a:schemeClr>
                </a:solidFill>
                <a:effectLst/>
                <a:latin typeface="Calibri" panose="020F0502020204030204" pitchFamily="34" charset="0"/>
                <a:ea typeface="+mn-ea"/>
                <a:cs typeface="+mn-cs"/>
              </a:rPr>
              <a:t>Future Plan</a:t>
            </a:r>
            <a:endParaRPr lang="en-US" sz="1600" dirty="0">
              <a:solidFill>
                <a:schemeClr val="accent1">
                  <a:lumMod val="60000"/>
                  <a:lumOff val="40000"/>
                </a:schemeClr>
              </a:solidFill>
            </a:endParaRPr>
          </a:p>
          <a:p>
            <a:pPr marL="0" indent="0" algn="ctr">
              <a:buFont typeface="Arial" panose="020B0604020202020204" pitchFamily="34" charset="0"/>
              <a:buNone/>
            </a:pPr>
            <a:endParaRPr lang="en-US" sz="1600" dirty="0">
              <a:solidFill>
                <a:schemeClr val="accent1">
                  <a:lumMod val="60000"/>
                  <a:lumOff val="40000"/>
                </a:schemeClr>
              </a:solidFill>
            </a:endParaRPr>
          </a:p>
        </p:txBody>
      </p:sp>
      <p:sp>
        <p:nvSpPr>
          <p:cNvPr id="6" name="Title 1">
            <a:extLst>
              <a:ext uri="{FF2B5EF4-FFF2-40B4-BE49-F238E27FC236}">
                <a16:creationId xmlns:a16="http://schemas.microsoft.com/office/drawing/2014/main" id="{BE9B256A-B687-75F8-F830-72153B2B7FFD}"/>
              </a:ext>
            </a:extLst>
          </p:cNvPr>
          <p:cNvSpPr>
            <a:spLocks noGrp="1"/>
          </p:cNvSpPr>
          <p:nvPr>
            <p:ph type="title"/>
          </p:nvPr>
        </p:nvSpPr>
        <p:spPr>
          <a:xfrm>
            <a:off x="796470" y="2329006"/>
            <a:ext cx="10515600" cy="1325563"/>
          </a:xfrm>
        </p:spPr>
        <p:txBody>
          <a:bodyPr/>
          <a:lstStyle/>
          <a:p>
            <a:pPr algn="ctr"/>
            <a:r>
              <a:rPr lang="en-US" b="1" dirty="0">
                <a:solidFill>
                  <a:schemeClr val="accent1">
                    <a:lumMod val="75000"/>
                  </a:schemeClr>
                </a:solidFill>
              </a:rPr>
              <a:t>Background</a:t>
            </a:r>
          </a:p>
        </p:txBody>
      </p:sp>
    </p:spTree>
    <p:extLst>
      <p:ext uri="{BB962C8B-B14F-4D97-AF65-F5344CB8AC3E}">
        <p14:creationId xmlns:p14="http://schemas.microsoft.com/office/powerpoint/2010/main" val="243119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TotalTime>
  <Words>3579</Words>
  <Application>Microsoft Office PowerPoint</Application>
  <PresentationFormat>Widescreen</PresentationFormat>
  <Paragraphs>911</Paragraphs>
  <Slides>65</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Courier New</vt:lpstr>
      <vt:lpstr>Office Theme</vt:lpstr>
      <vt:lpstr>9348 %   </vt:lpstr>
      <vt:lpstr>9348 %   </vt:lpstr>
      <vt:lpstr>Q&amp;Arabic</vt:lpstr>
      <vt:lpstr>Q&amp;Arabic</vt:lpstr>
      <vt:lpstr>Outline</vt:lpstr>
      <vt:lpstr>Outline</vt:lpstr>
      <vt:lpstr>MOTIVATION</vt:lpstr>
      <vt:lpstr>Contribution</vt:lpstr>
      <vt:lpstr>Background</vt:lpstr>
      <vt:lpstr>PowerPoint Presentation</vt:lpstr>
      <vt:lpstr>PowerPoint Presentation</vt:lpstr>
      <vt:lpstr>Existing Applications</vt:lpstr>
      <vt:lpstr>Existing Applications</vt:lpstr>
      <vt:lpstr>Existing Applications</vt:lpstr>
      <vt:lpstr>Existing Applications</vt:lpstr>
      <vt:lpstr>Existing Applications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Language  Transformer  Models</vt:lpstr>
      <vt:lpstr>System Implementation</vt:lpstr>
      <vt:lpstr>System 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TEASER SLIDE</dc:title>
  <dc:creator>Abed Jaras</dc:creator>
  <cp:lastModifiedBy>Abed Jaras</cp:lastModifiedBy>
  <cp:revision>16</cp:revision>
  <dcterms:created xsi:type="dcterms:W3CDTF">2023-07-30T08:02:29Z</dcterms:created>
  <dcterms:modified xsi:type="dcterms:W3CDTF">2023-07-30T21:27:19Z</dcterms:modified>
</cp:coreProperties>
</file>